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00" r:id="rId2"/>
    <p:sldId id="299" r:id="rId3"/>
    <p:sldId id="298" r:id="rId4"/>
    <p:sldId id="301" r:id="rId5"/>
    <p:sldId id="303" r:id="rId6"/>
    <p:sldId id="304" r:id="rId7"/>
    <p:sldId id="302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</p:sldIdLst>
  <p:sldSz cx="9906000" cy="6858000" type="A4"/>
  <p:notesSz cx="6881813" cy="10002838"/>
  <p:embeddedFontLst>
    <p:embeddedFont>
      <p:font typeface="KoPub돋움체 Bold" panose="02020603020101020101" pitchFamily="18" charset="-127"/>
      <p:regular r:id="rId22"/>
    </p:embeddedFont>
    <p:embeddedFont>
      <p:font typeface="나눔고딕 ExtraBold" panose="020B0600000101010101" charset="-127"/>
      <p:bold r:id="rId23"/>
    </p:embeddedFont>
    <p:embeddedFont>
      <p:font typeface="나눔바른고딕" panose="020B0600000101010101" charset="-127"/>
      <p:regular r:id="rId24"/>
      <p:bold r:id="rId25"/>
    </p:embeddedFont>
    <p:embeddedFont>
      <p:font typeface="KoPub돋움체 Light" panose="02020603020101020101" pitchFamily="18" charset="-127"/>
      <p:regular r:id="rId26"/>
    </p:embeddedFont>
    <p:embeddedFont>
      <p:font typeface="KoPub돋움체 Medium" panose="02020603020101020101" pitchFamily="18" charset="-127"/>
      <p:regular r:id="rId27"/>
    </p:embeddedFont>
    <p:embeddedFont>
      <p:font typeface="Rix고딕 M" panose="0202060302010102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1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93441"/>
    <a:srgbClr val="175F6B"/>
    <a:srgbClr val="445C77"/>
    <a:srgbClr val="5575A5"/>
    <a:srgbClr val="7DD4E3"/>
    <a:srgbClr val="006378"/>
    <a:srgbClr val="228C9E"/>
    <a:srgbClr val="35B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9320" autoAdjust="0"/>
  </p:normalViewPr>
  <p:slideViewPr>
    <p:cSldViewPr showGuides="1">
      <p:cViewPr varScale="1">
        <p:scale>
          <a:sx n="60" d="100"/>
          <a:sy n="60" d="100"/>
        </p:scale>
        <p:origin x="1524" y="48"/>
      </p:cViewPr>
      <p:guideLst>
        <p:guide orient="horz" pos="2160"/>
        <p:guide pos="3120"/>
        <p:guide pos="172"/>
        <p:guide pos="60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-2730" y="-90"/>
      </p:cViewPr>
      <p:guideLst>
        <p:guide orient="horz" pos="3151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82119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16" tIns="45909" rIns="91816" bIns="45909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102" y="0"/>
            <a:ext cx="2982119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16" tIns="45909" rIns="91816" bIns="4590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500961"/>
            <a:ext cx="2982119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16" tIns="45909" rIns="91816" bIns="4590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102" y="9500961"/>
            <a:ext cx="2982119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16" tIns="45909" rIns="91816" bIns="4590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52C77B-CEAE-4A98-84AB-CB70E7CF75B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8532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500142"/>
          </a:xfrm>
          <a:prstGeom prst="rect">
            <a:avLst/>
          </a:prstGeom>
        </p:spPr>
        <p:txBody>
          <a:bodyPr vert="horz" lIns="91816" tIns="45909" rIns="91816" bIns="45909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500142"/>
          </a:xfrm>
          <a:prstGeom prst="rect">
            <a:avLst/>
          </a:prstGeom>
        </p:spPr>
        <p:txBody>
          <a:bodyPr vert="horz" lIns="91816" tIns="45909" rIns="91816" bIns="45909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990817D5-5BFA-480D-B185-F03A08F0CDAE}" type="datetimeFigureOut">
              <a:rPr lang="ko-KR" altLang="en-US"/>
              <a:pPr>
                <a:defRPr/>
              </a:pPr>
              <a:t>2025-01-10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750888"/>
            <a:ext cx="5414963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6" tIns="45909" rIns="91816" bIns="45909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182" y="4751349"/>
            <a:ext cx="5505450" cy="4501277"/>
          </a:xfrm>
          <a:prstGeom prst="rect">
            <a:avLst/>
          </a:prstGeom>
        </p:spPr>
        <p:txBody>
          <a:bodyPr vert="horz" lIns="91816" tIns="45909" rIns="91816" bIns="45909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00961"/>
            <a:ext cx="2982119" cy="500142"/>
          </a:xfrm>
          <a:prstGeom prst="rect">
            <a:avLst/>
          </a:prstGeom>
        </p:spPr>
        <p:txBody>
          <a:bodyPr vert="horz" lIns="91816" tIns="45909" rIns="91816" bIns="45909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8102" y="9500961"/>
            <a:ext cx="2982119" cy="500142"/>
          </a:xfrm>
          <a:prstGeom prst="rect">
            <a:avLst/>
          </a:prstGeom>
        </p:spPr>
        <p:txBody>
          <a:bodyPr vert="horz" lIns="91816" tIns="45909" rIns="91816" bIns="45909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EBEA7B1-B0C3-45DA-A82D-0607303C732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072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"/>
          <p:cNvSpPr>
            <a:spLocks noChangeArrowheads="1"/>
          </p:cNvSpPr>
          <p:nvPr userDrawn="1"/>
        </p:nvSpPr>
        <p:spPr bwMode="auto">
          <a:xfrm>
            <a:off x="5118100" y="6532564"/>
            <a:ext cx="536575" cy="223837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7"/>
          <p:cNvSpPr txBox="1">
            <a:spLocks/>
          </p:cNvSpPr>
          <p:nvPr userDrawn="1"/>
        </p:nvSpPr>
        <p:spPr>
          <a:xfrm>
            <a:off x="4017434" y="6461126"/>
            <a:ext cx="1910689" cy="568325"/>
          </a:xfrm>
          <a:prstGeom prst="rect">
            <a:avLst/>
          </a:prstGeom>
        </p:spPr>
        <p:txBody>
          <a:bodyPr lIns="99569" tIns="49785" rIns="99569" bIns="49785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1pPr>
            <a:lvl2pPr marL="456292" indent="-36445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2pPr>
            <a:lvl3pPr marL="914042" indent="-74348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3pPr>
            <a:lvl4pPr marL="1370333" indent="-110793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4pPr>
            <a:lvl5pPr marL="1828083" indent="-148696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5pPr>
            <a:lvl6pPr marL="2099234" algn="l" defTabSz="839694" rtl="0" eaLnBrk="1" latinLnBrk="1" hangingPunct="1"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6pPr>
            <a:lvl7pPr marL="2519081" algn="l" defTabSz="839694" rtl="0" eaLnBrk="1" latinLnBrk="1" hangingPunct="1"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7pPr>
            <a:lvl8pPr marL="2938927" algn="l" defTabSz="839694" rtl="0" eaLnBrk="1" latinLnBrk="1" hangingPunct="1"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8pPr>
            <a:lvl9pPr marL="3358774" algn="l" defTabSz="839694" rtl="0" eaLnBrk="1" latinLnBrk="1" hangingPunct="1"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9pPr>
          </a:lstStyle>
          <a:p>
            <a:pPr>
              <a:defRPr/>
            </a:pPr>
            <a:fld id="{95631B65-E6D5-4CBC-BA4B-F51FB262ECC2}" type="slidenum">
              <a:rPr lang="ko-KR" altLang="en-US" sz="9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ko-KR" altLang="en-US" sz="900" b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67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79457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Rix고딕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3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6279148" y="78533"/>
            <a:ext cx="3626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인공지능개발 양성과정</a:t>
            </a:r>
            <a:r>
              <a:rPr lang="en-US" altLang="ko-KR" sz="12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12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딥러닝 산출물</a:t>
            </a:r>
            <a:endParaRPr lang="ko-KR" altLang="en-US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디비비전_ 작업\작업물_work\제안서\종로구시설관리공단\가로제안서표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583"/>
            <a:ext cx="9918000" cy="689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 flipV="1">
            <a:off x="848544" y="1556791"/>
            <a:ext cx="5760640" cy="79109"/>
            <a:chOff x="632984" y="2060847"/>
            <a:chExt cx="4176000" cy="45720"/>
          </a:xfrm>
        </p:grpSpPr>
        <p:sp>
          <p:nvSpPr>
            <p:cNvPr id="14" name="직사각형 13"/>
            <p:cNvSpPr/>
            <p:nvPr/>
          </p:nvSpPr>
          <p:spPr>
            <a:xfrm>
              <a:off x="632984" y="2060848"/>
              <a:ext cx="417600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10984" y="2060847"/>
              <a:ext cx="1620000" cy="45719"/>
            </a:xfrm>
            <a:prstGeom prst="rect">
              <a:avLst/>
            </a:prstGeom>
            <a:solidFill>
              <a:srgbClr val="E8C9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34"/>
          <p:cNvSpPr txBox="1">
            <a:spLocks noChangeArrowheads="1"/>
          </p:cNvSpPr>
          <p:nvPr/>
        </p:nvSpPr>
        <p:spPr bwMode="auto">
          <a:xfrm>
            <a:off x="757486" y="1763291"/>
            <a:ext cx="6144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36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OOOO</a:t>
            </a:r>
            <a:r>
              <a:rPr lang="ko-KR" altLang="en-US" sz="36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예측모델 개발 및 시각화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0E398-E062-B423-8026-5AB05715A48C}"/>
              </a:ext>
            </a:extLst>
          </p:cNvPr>
          <p:cNvSpPr txBox="1"/>
          <p:nvPr/>
        </p:nvSpPr>
        <p:spPr>
          <a:xfrm>
            <a:off x="848544" y="4172912"/>
            <a:ext cx="168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작성자 </a:t>
            </a:r>
            <a:r>
              <a:rPr lang="en-US" altLang="ko-KR" sz="1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ko-KR" altLang="en-US" sz="1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홍길동</a:t>
            </a:r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B14B2-F4CC-1F7B-948D-705C7979D2AE}"/>
              </a:ext>
            </a:extLst>
          </p:cNvPr>
          <p:cNvSpPr txBox="1"/>
          <p:nvPr/>
        </p:nvSpPr>
        <p:spPr>
          <a:xfrm>
            <a:off x="7102607" y="19277"/>
            <a:ext cx="2548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인공지능개발 양성과정</a:t>
            </a:r>
            <a:endParaRPr lang="ko-KR" altLang="en-US" sz="16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3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A02BF-1AED-71EE-A460-A0F20180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5456D132-29F3-C2E3-5A52-DD3C6CCED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45624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탐색적 데이터 분석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(EDA)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45F6285D-D89F-A771-F45B-E16B26FA5593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주요 변수별 데이터 분포</a:t>
            </a: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(Histogram)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4A8C4A-8D80-2304-852B-2DFB697E2B0F}"/>
              </a:ext>
            </a:extLst>
          </p:cNvPr>
          <p:cNvGrpSpPr/>
          <p:nvPr/>
        </p:nvGrpSpPr>
        <p:grpSpPr>
          <a:xfrm>
            <a:off x="848544" y="1757629"/>
            <a:ext cx="8208912" cy="4191651"/>
            <a:chOff x="776536" y="1988840"/>
            <a:chExt cx="6458497" cy="3624273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351F42C5-0472-A496-1812-47F13F92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536" y="1988840"/>
              <a:ext cx="3016250" cy="16687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6A33BB4E-3C8C-900C-3A86-C8551BCF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406" y="2054499"/>
              <a:ext cx="2719451" cy="160312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1" name="Picture 15">
              <a:extLst>
                <a:ext uri="{FF2B5EF4-FFF2-40B4-BE49-F238E27FC236}">
                  <a16:creationId xmlns:a16="http://schemas.microsoft.com/office/drawing/2014/main" id="{D8DD679E-ADC9-3951-EA76-132EE0702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536" y="3888453"/>
              <a:ext cx="3030220" cy="17246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7E550DF7-B09A-F5A0-8F0F-6CF66821D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4406" y="3921283"/>
              <a:ext cx="2730627" cy="15646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8623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292D1-D8D8-AF72-83E9-D1146927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743DBBF5-C155-DED9-2F5E-5F81F3AE5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45624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탐색적 데이터 분석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(EDA)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A4B45092-F94F-E7EF-E211-92A5C070827F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전처리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3" name="Picture 17">
            <a:extLst>
              <a:ext uri="{FF2B5EF4-FFF2-40B4-BE49-F238E27FC236}">
                <a16:creationId xmlns:a16="http://schemas.microsoft.com/office/drawing/2014/main" id="{53F6130A-5B50-65A9-49A6-3736968F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2" y="2060848"/>
            <a:ext cx="8613769" cy="359171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6834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D0F7-7E1A-BC04-15F3-F52DC7364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D2918F16-D309-8A21-29AE-33EF72FBA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44165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학습 및 모델정의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4C4618CB-20A2-0E69-E3F8-D44BF9E3A78E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모델정의 및 컴파일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AE79CD-928B-AF68-DDD2-81866AB27FBC}"/>
              </a:ext>
            </a:extLst>
          </p:cNvPr>
          <p:cNvGrpSpPr/>
          <p:nvPr/>
        </p:nvGrpSpPr>
        <p:grpSpPr>
          <a:xfrm>
            <a:off x="672807" y="1696704"/>
            <a:ext cx="1682179" cy="230832"/>
            <a:chOff x="672807" y="1756802"/>
            <a:chExt cx="1682179" cy="2308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816521B-3894-74D1-9A58-5A4251F543A2}"/>
                </a:ext>
              </a:extLst>
            </p:cNvPr>
            <p:cNvGrpSpPr/>
            <p:nvPr/>
          </p:nvGrpSpPr>
          <p:grpSpPr>
            <a:xfrm>
              <a:off x="672807" y="1811663"/>
              <a:ext cx="230932" cy="146559"/>
              <a:chOff x="215900" y="2790255"/>
              <a:chExt cx="160090" cy="10160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E16C499-6E22-7F82-B4CB-44A7F805762C}"/>
                  </a:ext>
                </a:extLst>
              </p:cNvPr>
              <p:cNvCxnSpPr/>
              <p:nvPr/>
            </p:nvCxnSpPr>
            <p:spPr bwMode="auto">
              <a:xfrm>
                <a:off x="231974" y="2841055"/>
                <a:ext cx="144016" cy="0"/>
              </a:xfrm>
              <a:prstGeom prst="line">
                <a:avLst/>
              </a:prstGeom>
              <a:noFill/>
              <a:ln w="6350">
                <a:solidFill>
                  <a:srgbClr val="3C9CD8"/>
                </a:solidFill>
                <a:miter lim="800000"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A2F0143-A69A-1B94-9290-F5E33A4BECAA}"/>
                  </a:ext>
                </a:extLst>
              </p:cNvPr>
              <p:cNvSpPr/>
              <p:nvPr/>
            </p:nvSpPr>
            <p:spPr>
              <a:xfrm>
                <a:off x="215900" y="2790255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C9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AB827FB-A88B-BA81-2245-15DBE3CF3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68" y="1756802"/>
              <a:ext cx="1290418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>
                <a:defRPr/>
              </a:pP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시계열 모델 정의</a:t>
              </a:r>
              <a:endParaRPr lang="ko-KR" altLang="en-US" sz="1500" kern="0" dirty="0"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E96326-EEA2-3A14-B204-CE973FD2E19D}"/>
              </a:ext>
            </a:extLst>
          </p:cNvPr>
          <p:cNvSpPr/>
          <p:nvPr/>
        </p:nvSpPr>
        <p:spPr>
          <a:xfrm>
            <a:off x="778810" y="2101734"/>
            <a:ext cx="852214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269875" indent="-269875" algn="l" defTabSz="914343" fontAlgn="auto" latinLnBrk="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120000"/>
              <a:buFontTx/>
              <a:buBlip>
                <a:blip r:embed="rId2"/>
              </a:buBlip>
              <a:defRPr/>
            </a:pPr>
            <a:r>
              <a:rPr kumimoji="0" lang="ko-KR" altLang="en-US" sz="1400" spc="-80">
                <a:gradFill>
                  <a:gsLst>
                    <a:gs pos="67000">
                      <a:prstClr val="black">
                        <a:lumMod val="75000"/>
                        <a:lumOff val="25000"/>
                      </a:prstClr>
                    </a:gs>
                    <a:gs pos="835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아래 소스를 간단하게 설명하는 내용을 적으세요</a:t>
            </a:r>
            <a:endParaRPr kumimoji="0" lang="en-US" altLang="ko-KR" sz="1400" spc="-8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" name="Picture 19">
            <a:extLst>
              <a:ext uri="{FF2B5EF4-FFF2-40B4-BE49-F238E27FC236}">
                <a16:creationId xmlns:a16="http://schemas.microsoft.com/office/drawing/2014/main" id="{2B53E1AB-FC55-D81B-C085-3E3A114C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4" y="2454654"/>
            <a:ext cx="8627868" cy="182060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BDB1B6-B2B2-1824-FE96-4310AD767400}"/>
              </a:ext>
            </a:extLst>
          </p:cNvPr>
          <p:cNvGrpSpPr/>
          <p:nvPr/>
        </p:nvGrpSpPr>
        <p:grpSpPr>
          <a:xfrm>
            <a:off x="672807" y="4478865"/>
            <a:ext cx="1289443" cy="230832"/>
            <a:chOff x="672807" y="1756802"/>
            <a:chExt cx="1289443" cy="23083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06F48B2-0958-FBDF-FBB5-3AD3BD4B8B34}"/>
                </a:ext>
              </a:extLst>
            </p:cNvPr>
            <p:cNvGrpSpPr/>
            <p:nvPr/>
          </p:nvGrpSpPr>
          <p:grpSpPr>
            <a:xfrm>
              <a:off x="672807" y="1811663"/>
              <a:ext cx="230932" cy="146559"/>
              <a:chOff x="215900" y="2790255"/>
              <a:chExt cx="160090" cy="10160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CD0B9F6-BD7C-8183-DD13-3D8F6FB5EF47}"/>
                  </a:ext>
                </a:extLst>
              </p:cNvPr>
              <p:cNvCxnSpPr/>
              <p:nvPr/>
            </p:nvCxnSpPr>
            <p:spPr bwMode="auto">
              <a:xfrm>
                <a:off x="231974" y="2841055"/>
                <a:ext cx="144016" cy="0"/>
              </a:xfrm>
              <a:prstGeom prst="line">
                <a:avLst/>
              </a:prstGeom>
              <a:noFill/>
              <a:ln w="6350">
                <a:solidFill>
                  <a:srgbClr val="3C9CD8"/>
                </a:solidFill>
                <a:miter lim="800000"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D96CB29-8C3D-9E15-498E-8E9F050EC493}"/>
                  </a:ext>
                </a:extLst>
              </p:cNvPr>
              <p:cNvSpPr/>
              <p:nvPr/>
            </p:nvSpPr>
            <p:spPr>
              <a:xfrm>
                <a:off x="215900" y="2790255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C9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31BB234D-8018-6282-C6F9-8F06A5030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68" y="1756802"/>
              <a:ext cx="897682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>
                <a:defRPr/>
              </a:pP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모델 컴파일</a:t>
              </a:r>
              <a:endParaRPr lang="ko-KR" altLang="en-US" sz="1500" kern="0" dirty="0"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DA45A9-A1B2-88F7-0A62-FE0A2D084CBE}"/>
              </a:ext>
            </a:extLst>
          </p:cNvPr>
          <p:cNvSpPr/>
          <p:nvPr/>
        </p:nvSpPr>
        <p:spPr>
          <a:xfrm>
            <a:off x="778810" y="4883895"/>
            <a:ext cx="852214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269875" indent="-269875" algn="l" defTabSz="914343" fontAlgn="auto" latinLnBrk="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120000"/>
              <a:buFontTx/>
              <a:buBlip>
                <a:blip r:embed="rId2"/>
              </a:buBlip>
              <a:defRPr/>
            </a:pPr>
            <a:r>
              <a:rPr kumimoji="0" lang="ko-KR" altLang="en-US" sz="1400" spc="-80">
                <a:gradFill>
                  <a:gsLst>
                    <a:gs pos="67000">
                      <a:prstClr val="black">
                        <a:lumMod val="75000"/>
                        <a:lumOff val="25000"/>
                      </a:prstClr>
                    </a:gs>
                    <a:gs pos="835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아래 소스를 간단하게 설명하는 내용을 적으세요</a:t>
            </a:r>
            <a:endParaRPr kumimoji="0" lang="en-US" altLang="ko-KR" sz="1400" spc="-8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E9EBE114-38EE-D8D3-54D6-DAF69F7D7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9" y="5436662"/>
            <a:ext cx="8522144" cy="76875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744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54A96-F1D0-ECE7-9305-AF08E3BD1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40511DAF-C963-55F6-754A-59CEB5094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44165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학습 및 모델정의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F4173D29-5F09-B3A3-704C-EEDE8DA8E3CE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모델학습 및 시각화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CC7968-8BB0-1922-E745-2D41AA2930A8}"/>
              </a:ext>
            </a:extLst>
          </p:cNvPr>
          <p:cNvGrpSpPr/>
          <p:nvPr/>
        </p:nvGrpSpPr>
        <p:grpSpPr>
          <a:xfrm>
            <a:off x="672807" y="1756802"/>
            <a:ext cx="1121128" cy="230832"/>
            <a:chOff x="672807" y="1756802"/>
            <a:chExt cx="1121128" cy="2308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36357DB-E496-E1BD-3F60-E0DCD92B40B6}"/>
                </a:ext>
              </a:extLst>
            </p:cNvPr>
            <p:cNvGrpSpPr/>
            <p:nvPr/>
          </p:nvGrpSpPr>
          <p:grpSpPr>
            <a:xfrm>
              <a:off x="672807" y="1811663"/>
              <a:ext cx="230932" cy="146559"/>
              <a:chOff x="215900" y="2790255"/>
              <a:chExt cx="160090" cy="10160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FFF2B4C-D60E-2E55-B961-4B3971E64A65}"/>
                  </a:ext>
                </a:extLst>
              </p:cNvPr>
              <p:cNvCxnSpPr/>
              <p:nvPr/>
            </p:nvCxnSpPr>
            <p:spPr bwMode="auto">
              <a:xfrm>
                <a:off x="231974" y="2841055"/>
                <a:ext cx="144016" cy="0"/>
              </a:xfrm>
              <a:prstGeom prst="line">
                <a:avLst/>
              </a:prstGeom>
              <a:noFill/>
              <a:ln w="6350">
                <a:solidFill>
                  <a:srgbClr val="3C9CD8"/>
                </a:solidFill>
                <a:miter lim="800000"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52D5E7A-8735-DEC9-A58F-004EB0AA3459}"/>
                  </a:ext>
                </a:extLst>
              </p:cNvPr>
              <p:cNvSpPr/>
              <p:nvPr/>
            </p:nvSpPr>
            <p:spPr>
              <a:xfrm>
                <a:off x="215900" y="2790255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C9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A49021D-B3BA-D41E-BBB9-4880F79FA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68" y="1756802"/>
              <a:ext cx="729367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>
                <a:defRPr/>
              </a:pP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모델 학습</a:t>
              </a:r>
              <a:endParaRPr lang="ko-KR" altLang="en-US" sz="1500" kern="0" dirty="0"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3F4575-6A92-F7B2-FBB7-253C46680553}"/>
              </a:ext>
            </a:extLst>
          </p:cNvPr>
          <p:cNvSpPr/>
          <p:nvPr/>
        </p:nvSpPr>
        <p:spPr>
          <a:xfrm>
            <a:off x="746086" y="2179268"/>
            <a:ext cx="852214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269875" indent="-269875" algn="l" defTabSz="914343" fontAlgn="auto" latinLnBrk="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120000"/>
              <a:buFontTx/>
              <a:buBlip>
                <a:blip r:embed="rId2"/>
              </a:buBlip>
              <a:defRPr/>
            </a:pPr>
            <a:r>
              <a:rPr kumimoji="0" lang="ko-KR" altLang="en-US" sz="1400" spc="-80">
                <a:gradFill>
                  <a:gsLst>
                    <a:gs pos="67000">
                      <a:prstClr val="black">
                        <a:lumMod val="75000"/>
                        <a:lumOff val="25000"/>
                      </a:prstClr>
                    </a:gs>
                    <a:gs pos="835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아래 소스를 간단하게 설명하는 내용을 적으세요</a:t>
            </a:r>
            <a:endParaRPr kumimoji="0" lang="en-US" altLang="ko-KR" sz="1400" spc="-8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01199614-F6D9-F55D-38DB-A4A71FBFC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41" y="2678679"/>
            <a:ext cx="8344315" cy="341461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47078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5451-2692-D552-0D71-CE4CCAB13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9EB2D116-D254-6ECA-1E7A-87A7993FC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44165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학습 및 모델정의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382014A6-CF7B-787A-3114-E81F98B0FA1D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모델학습 및 시각화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215706-6C01-9114-B42F-B915A1779099}"/>
              </a:ext>
            </a:extLst>
          </p:cNvPr>
          <p:cNvGrpSpPr/>
          <p:nvPr/>
        </p:nvGrpSpPr>
        <p:grpSpPr>
          <a:xfrm>
            <a:off x="672807" y="1756802"/>
            <a:ext cx="1626073" cy="230832"/>
            <a:chOff x="672807" y="1756802"/>
            <a:chExt cx="1626073" cy="2308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8E946FF-D29D-9C16-C02C-33DCB440DA8A}"/>
                </a:ext>
              </a:extLst>
            </p:cNvPr>
            <p:cNvGrpSpPr/>
            <p:nvPr/>
          </p:nvGrpSpPr>
          <p:grpSpPr>
            <a:xfrm>
              <a:off x="672807" y="1811663"/>
              <a:ext cx="230932" cy="146559"/>
              <a:chOff x="215900" y="2790255"/>
              <a:chExt cx="160090" cy="10160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E738506B-DD75-F563-D5B4-F2DB83F64249}"/>
                  </a:ext>
                </a:extLst>
              </p:cNvPr>
              <p:cNvCxnSpPr/>
              <p:nvPr/>
            </p:nvCxnSpPr>
            <p:spPr bwMode="auto">
              <a:xfrm>
                <a:off x="231974" y="2841055"/>
                <a:ext cx="144016" cy="0"/>
              </a:xfrm>
              <a:prstGeom prst="line">
                <a:avLst/>
              </a:prstGeom>
              <a:noFill/>
              <a:ln w="6350">
                <a:solidFill>
                  <a:srgbClr val="3C9CD8"/>
                </a:solidFill>
                <a:miter lim="800000"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0422BB1-A9F3-EDF2-A2ED-EDA7C006B467}"/>
                  </a:ext>
                </a:extLst>
              </p:cNvPr>
              <p:cNvSpPr/>
              <p:nvPr/>
            </p:nvSpPr>
            <p:spPr>
              <a:xfrm>
                <a:off x="215900" y="2790255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C9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42343C4-B9E6-2CBC-F784-4A4375805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68" y="1756802"/>
              <a:ext cx="1234312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>
                <a:defRPr/>
              </a:pP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학습과정 시각화</a:t>
              </a:r>
              <a:endParaRPr lang="ko-KR" altLang="en-US" sz="1500" kern="0" dirty="0"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C8CB7F-599D-23A8-B3BE-C8979973E2D4}"/>
              </a:ext>
            </a:extLst>
          </p:cNvPr>
          <p:cNvSpPr/>
          <p:nvPr/>
        </p:nvSpPr>
        <p:spPr>
          <a:xfrm>
            <a:off x="746086" y="2179268"/>
            <a:ext cx="852214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269875" indent="-269875" algn="l" defTabSz="914343" fontAlgn="auto" latinLnBrk="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120000"/>
              <a:buFontTx/>
              <a:buBlip>
                <a:blip r:embed="rId2"/>
              </a:buBlip>
              <a:defRPr/>
            </a:pPr>
            <a:r>
              <a:rPr kumimoji="0" lang="ko-KR" altLang="en-US" sz="1400" spc="-80">
                <a:gradFill>
                  <a:gsLst>
                    <a:gs pos="67000">
                      <a:prstClr val="black">
                        <a:lumMod val="75000"/>
                        <a:lumOff val="25000"/>
                      </a:prstClr>
                    </a:gs>
                    <a:gs pos="835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아래 소스를 간단하게 설명하는 내용을 적으세요</a:t>
            </a:r>
            <a:endParaRPr kumimoji="0" lang="en-US" altLang="ko-KR" sz="1400" spc="-8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6340259F-6BE7-1DEE-EF17-EFB533D5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39" y="2708920"/>
            <a:ext cx="8364491" cy="346612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750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86718-246F-48B2-F094-02E67FD7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6AC71145-725C-DD78-D957-367CFBBB2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44165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학습 및 모델정의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46340474-9B35-9AAD-DC23-8515A79E2767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예측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A3F581-D157-D9CA-F083-1BD7A79DE1DB}"/>
              </a:ext>
            </a:extLst>
          </p:cNvPr>
          <p:cNvGrpSpPr/>
          <p:nvPr/>
        </p:nvGrpSpPr>
        <p:grpSpPr>
          <a:xfrm>
            <a:off x="672807" y="1671740"/>
            <a:ext cx="2100562" cy="230832"/>
            <a:chOff x="672807" y="1756802"/>
            <a:chExt cx="2100562" cy="2308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7FEFF5-4779-0D28-B256-EC554C1B15E5}"/>
                </a:ext>
              </a:extLst>
            </p:cNvPr>
            <p:cNvGrpSpPr/>
            <p:nvPr/>
          </p:nvGrpSpPr>
          <p:grpSpPr>
            <a:xfrm>
              <a:off x="672807" y="1811663"/>
              <a:ext cx="230932" cy="146559"/>
              <a:chOff x="215900" y="2790255"/>
              <a:chExt cx="160090" cy="10160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90E8049-D78F-8A59-1917-351EF2E7E1AC}"/>
                  </a:ext>
                </a:extLst>
              </p:cNvPr>
              <p:cNvCxnSpPr/>
              <p:nvPr/>
            </p:nvCxnSpPr>
            <p:spPr bwMode="auto">
              <a:xfrm>
                <a:off x="231974" y="2841055"/>
                <a:ext cx="144016" cy="0"/>
              </a:xfrm>
              <a:prstGeom prst="line">
                <a:avLst/>
              </a:prstGeom>
              <a:noFill/>
              <a:ln w="6350">
                <a:solidFill>
                  <a:srgbClr val="3C9CD8"/>
                </a:solidFill>
                <a:miter lim="800000"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653B9889-4EDF-7BBA-2CEF-5D64511DB026}"/>
                  </a:ext>
                </a:extLst>
              </p:cNvPr>
              <p:cNvSpPr/>
              <p:nvPr/>
            </p:nvSpPr>
            <p:spPr>
              <a:xfrm>
                <a:off x="215900" y="2790255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C9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18E661F-A2DA-665D-260C-E482A0D37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68" y="1756802"/>
              <a:ext cx="1708801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>
                <a:defRPr/>
              </a:pP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예측값 </a:t>
              </a:r>
              <a:r>
                <a:rPr lang="en-US" altLang="ko-KR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vs </a:t>
              </a: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실제값 비교</a:t>
              </a:r>
              <a:endParaRPr lang="ko-KR" altLang="en-US" sz="1500" kern="0" dirty="0"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9CF86-924B-D91A-4AFF-E75769AF94C3}"/>
              </a:ext>
            </a:extLst>
          </p:cNvPr>
          <p:cNvSpPr/>
          <p:nvPr/>
        </p:nvSpPr>
        <p:spPr>
          <a:xfrm>
            <a:off x="756719" y="2031372"/>
            <a:ext cx="852214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269875" indent="-269875" algn="l" defTabSz="914343" fontAlgn="auto" latinLnBrk="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120000"/>
              <a:buFontTx/>
              <a:buBlip>
                <a:blip r:embed="rId2"/>
              </a:buBlip>
              <a:defRPr/>
            </a:pPr>
            <a:r>
              <a:rPr kumimoji="0" lang="ko-KR" altLang="en-US" sz="1400" spc="-80">
                <a:gradFill>
                  <a:gsLst>
                    <a:gs pos="67000">
                      <a:prstClr val="black">
                        <a:lumMod val="75000"/>
                        <a:lumOff val="25000"/>
                      </a:prstClr>
                    </a:gs>
                    <a:gs pos="835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아래 소스를 간단하게 설명하는 내용을 적으세요</a:t>
            </a:r>
            <a:endParaRPr kumimoji="0" lang="en-US" altLang="ko-KR" sz="1400" spc="-8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Picture 25">
            <a:extLst>
              <a:ext uri="{FF2B5EF4-FFF2-40B4-BE49-F238E27FC236}">
                <a16:creationId xmlns:a16="http://schemas.microsoft.com/office/drawing/2014/main" id="{FC7BCA8A-5E0D-E1A0-9926-BA4A6CE2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57" y="2467950"/>
            <a:ext cx="8007199" cy="38413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2361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D1AB-3680-BCDC-A144-E9E6DEC92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A7D7FBFC-0060-3B42-DA38-A07115E5D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44165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학습 및 모델정의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7F678E73-E72E-9CCD-BC5A-D87E010B3802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예측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1FA9F2-5BF3-38F5-141B-73C05E3C1269}"/>
              </a:ext>
            </a:extLst>
          </p:cNvPr>
          <p:cNvGrpSpPr/>
          <p:nvPr/>
        </p:nvGrpSpPr>
        <p:grpSpPr>
          <a:xfrm>
            <a:off x="672807" y="1671740"/>
            <a:ext cx="2579861" cy="230832"/>
            <a:chOff x="672807" y="1756802"/>
            <a:chExt cx="2579861" cy="2308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5468DC-EEC1-1B9E-1417-3E1EF794CAEF}"/>
                </a:ext>
              </a:extLst>
            </p:cNvPr>
            <p:cNvGrpSpPr/>
            <p:nvPr/>
          </p:nvGrpSpPr>
          <p:grpSpPr>
            <a:xfrm>
              <a:off x="672807" y="1811663"/>
              <a:ext cx="230932" cy="146559"/>
              <a:chOff x="215900" y="2790255"/>
              <a:chExt cx="160090" cy="10160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6F2163-D328-DEBD-4EE4-EC3D660BD21F}"/>
                  </a:ext>
                </a:extLst>
              </p:cNvPr>
              <p:cNvCxnSpPr/>
              <p:nvPr/>
            </p:nvCxnSpPr>
            <p:spPr bwMode="auto">
              <a:xfrm>
                <a:off x="231974" y="2841055"/>
                <a:ext cx="144016" cy="0"/>
              </a:xfrm>
              <a:prstGeom prst="line">
                <a:avLst/>
              </a:prstGeom>
              <a:noFill/>
              <a:ln w="6350">
                <a:solidFill>
                  <a:srgbClr val="3C9CD8"/>
                </a:solidFill>
                <a:miter lim="800000"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8E760EE-0D58-11FB-4A5C-CECBA8923E18}"/>
                  </a:ext>
                </a:extLst>
              </p:cNvPr>
              <p:cNvSpPr/>
              <p:nvPr/>
            </p:nvSpPr>
            <p:spPr>
              <a:xfrm>
                <a:off x="215900" y="2790255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C9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DF261E09-AFEC-E341-B6C8-82BC7C3C7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68" y="1756802"/>
              <a:ext cx="2188100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>
                <a:defRPr/>
              </a:pP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일자별 예측값과 실제값 비교</a:t>
              </a:r>
              <a:endParaRPr lang="ko-KR" altLang="en-US" sz="1500" kern="0" dirty="0"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DDA0D4-45FB-CF4E-0DC0-54DFACFD5CB8}"/>
              </a:ext>
            </a:extLst>
          </p:cNvPr>
          <p:cNvSpPr/>
          <p:nvPr/>
        </p:nvSpPr>
        <p:spPr>
          <a:xfrm>
            <a:off x="746086" y="2030408"/>
            <a:ext cx="852214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269875" indent="-269875" algn="l" defTabSz="914343" fontAlgn="auto" latinLnBrk="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120000"/>
              <a:buFontTx/>
              <a:buBlip>
                <a:blip r:embed="rId2"/>
              </a:buBlip>
              <a:defRPr/>
            </a:pPr>
            <a:r>
              <a:rPr kumimoji="0" lang="ko-KR" altLang="en-US" sz="1400" spc="-80">
                <a:gradFill>
                  <a:gsLst>
                    <a:gs pos="67000">
                      <a:prstClr val="black">
                        <a:lumMod val="75000"/>
                        <a:lumOff val="25000"/>
                      </a:prstClr>
                    </a:gs>
                    <a:gs pos="835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아래 소스를 간단하게 설명하는 내용을 적으세요</a:t>
            </a:r>
            <a:endParaRPr kumimoji="0" lang="en-US" altLang="ko-KR" sz="1400" spc="-8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Picture 26">
            <a:extLst>
              <a:ext uri="{FF2B5EF4-FFF2-40B4-BE49-F238E27FC236}">
                <a16:creationId xmlns:a16="http://schemas.microsoft.com/office/drawing/2014/main" id="{2C7FA925-F9AA-BA85-F3BE-A209C120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60" y="2466021"/>
            <a:ext cx="8289404" cy="38432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524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770FC-3BB2-CE2A-2644-E2FD8BB8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2BB59408-3ACB-D497-3E58-E019799F6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39068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프로토타이핑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0DBAE547-252B-D662-D070-FF5C8535DEEF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예측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6DD061-9805-190B-818E-4FD73BB87247}"/>
              </a:ext>
            </a:extLst>
          </p:cNvPr>
          <p:cNvGrpSpPr/>
          <p:nvPr/>
        </p:nvGrpSpPr>
        <p:grpSpPr>
          <a:xfrm>
            <a:off x="672807" y="1671740"/>
            <a:ext cx="2442002" cy="230832"/>
            <a:chOff x="672807" y="1756802"/>
            <a:chExt cx="2442002" cy="2308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5123A9-7368-0B02-1057-06664494371E}"/>
                </a:ext>
              </a:extLst>
            </p:cNvPr>
            <p:cNvGrpSpPr/>
            <p:nvPr/>
          </p:nvGrpSpPr>
          <p:grpSpPr>
            <a:xfrm>
              <a:off x="672807" y="1811663"/>
              <a:ext cx="230932" cy="146559"/>
              <a:chOff x="215900" y="2790255"/>
              <a:chExt cx="160090" cy="10160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FBAC0CD-A9B6-8C21-84CF-0411EBE0F3D3}"/>
                  </a:ext>
                </a:extLst>
              </p:cNvPr>
              <p:cNvCxnSpPr/>
              <p:nvPr/>
            </p:nvCxnSpPr>
            <p:spPr bwMode="auto">
              <a:xfrm>
                <a:off x="231974" y="2841055"/>
                <a:ext cx="144016" cy="0"/>
              </a:xfrm>
              <a:prstGeom prst="line">
                <a:avLst/>
              </a:prstGeom>
              <a:noFill/>
              <a:ln w="6350">
                <a:solidFill>
                  <a:srgbClr val="3C9CD8"/>
                </a:solidFill>
                <a:miter lim="800000"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22D4A0FB-C8BD-38CB-42BD-C6F73E735C64}"/>
                  </a:ext>
                </a:extLst>
              </p:cNvPr>
              <p:cNvSpPr/>
              <p:nvPr/>
            </p:nvSpPr>
            <p:spPr>
              <a:xfrm>
                <a:off x="215900" y="2790255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C9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B6BAAEE-BBCD-7B10-5DD8-4956D99CE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68" y="1756802"/>
              <a:ext cx="2050241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>
                <a:defRPr/>
              </a:pP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사업소별</a:t>
              </a:r>
              <a:r>
                <a:rPr lang="en-US" altLang="ko-KR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분기별 수질 예측</a:t>
              </a:r>
              <a:endParaRPr lang="ko-KR" altLang="en-US" sz="1500" kern="0" dirty="0"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2344C-8ED2-79F2-8959-A8B55DAABEAA}"/>
              </a:ext>
            </a:extLst>
          </p:cNvPr>
          <p:cNvSpPr/>
          <p:nvPr/>
        </p:nvSpPr>
        <p:spPr>
          <a:xfrm>
            <a:off x="746086" y="2030408"/>
            <a:ext cx="852214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269875" indent="-269875" algn="l" defTabSz="914343" fontAlgn="auto" latinLnBrk="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120000"/>
              <a:buFontTx/>
              <a:buBlip>
                <a:blip r:embed="rId2"/>
              </a:buBlip>
              <a:defRPr/>
            </a:pPr>
            <a:r>
              <a:rPr kumimoji="0" lang="ko-KR" altLang="en-US" sz="1400" spc="-80">
                <a:gradFill>
                  <a:gsLst>
                    <a:gs pos="67000">
                      <a:prstClr val="black">
                        <a:lumMod val="75000"/>
                        <a:lumOff val="25000"/>
                      </a:prstClr>
                    </a:gs>
                    <a:gs pos="835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아래 소스를 간단하게 설명하는 내용을 적으세요</a:t>
            </a:r>
            <a:endParaRPr kumimoji="0" lang="en-US" altLang="ko-KR" sz="1400" spc="-8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Picture 27">
            <a:extLst>
              <a:ext uri="{FF2B5EF4-FFF2-40B4-BE49-F238E27FC236}">
                <a16:creationId xmlns:a16="http://schemas.microsoft.com/office/drawing/2014/main" id="{B79F10EE-0351-7DDF-23B1-0397CEEF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62" y="2518881"/>
            <a:ext cx="7272808" cy="368038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4478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DF20-AE9D-40BC-910D-802518CC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01E9283C-C83F-B9AF-AF15-20FB7EA3B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39068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프로토타이핑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18FC5ED3-CA29-2104-1967-BE8CD09AD473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예측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3E7325-0C90-6A7F-84FA-DDDDF8E8FC75}"/>
              </a:ext>
            </a:extLst>
          </p:cNvPr>
          <p:cNvGrpSpPr/>
          <p:nvPr/>
        </p:nvGrpSpPr>
        <p:grpSpPr>
          <a:xfrm>
            <a:off x="672807" y="1671740"/>
            <a:ext cx="2411545" cy="230832"/>
            <a:chOff x="672807" y="1756802"/>
            <a:chExt cx="2411545" cy="2308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5CA52C1-3753-A872-AF26-BC2D0E1F7A41}"/>
                </a:ext>
              </a:extLst>
            </p:cNvPr>
            <p:cNvGrpSpPr/>
            <p:nvPr/>
          </p:nvGrpSpPr>
          <p:grpSpPr>
            <a:xfrm>
              <a:off x="672807" y="1811663"/>
              <a:ext cx="230932" cy="146559"/>
              <a:chOff x="215900" y="2790255"/>
              <a:chExt cx="160090" cy="10160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CC0EBE2-7C7E-1B5A-1521-C869FE540AFA}"/>
                  </a:ext>
                </a:extLst>
              </p:cNvPr>
              <p:cNvCxnSpPr/>
              <p:nvPr/>
            </p:nvCxnSpPr>
            <p:spPr bwMode="auto">
              <a:xfrm>
                <a:off x="231974" y="2841055"/>
                <a:ext cx="144016" cy="0"/>
              </a:xfrm>
              <a:prstGeom prst="line">
                <a:avLst/>
              </a:prstGeom>
              <a:noFill/>
              <a:ln w="6350">
                <a:solidFill>
                  <a:srgbClr val="3C9CD8"/>
                </a:solidFill>
                <a:miter lim="800000"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9D976A9-232A-D4D7-DB6B-53C36126E300}"/>
                  </a:ext>
                </a:extLst>
              </p:cNvPr>
              <p:cNvSpPr/>
              <p:nvPr/>
            </p:nvSpPr>
            <p:spPr>
              <a:xfrm>
                <a:off x="215900" y="2790255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C9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A3AFA04-119E-CADE-39D3-A8857A74F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68" y="1756802"/>
              <a:ext cx="2019784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>
                <a:defRPr/>
              </a:pPr>
              <a:r>
                <a:rPr lang="ko-KR" altLang="en-US" sz="1500" kern="0">
                  <a:solidFill>
                    <a:prstClr val="black"/>
                  </a:solidFill>
                  <a:latin typeface="KoPub돋움체 Bold" pitchFamily="18" charset="-127"/>
                  <a:ea typeface="KoPub돋움체 Bold" pitchFamily="18" charset="-127"/>
                </a:rPr>
                <a:t>전력량 및 유입량 예측결과</a:t>
              </a:r>
              <a:endParaRPr lang="ko-KR" altLang="en-US" sz="1500" kern="0" dirty="0"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DA7BC-6CBD-4348-8286-C6A82FB6C1E5}"/>
              </a:ext>
            </a:extLst>
          </p:cNvPr>
          <p:cNvSpPr/>
          <p:nvPr/>
        </p:nvSpPr>
        <p:spPr>
          <a:xfrm>
            <a:off x="746086" y="2030408"/>
            <a:ext cx="852214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269875" indent="-269875" algn="l" defTabSz="914343" fontAlgn="auto" latinLnBrk="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120000"/>
              <a:buFontTx/>
              <a:buBlip>
                <a:blip r:embed="rId2"/>
              </a:buBlip>
              <a:defRPr/>
            </a:pPr>
            <a:r>
              <a:rPr kumimoji="0" lang="ko-KR" altLang="en-US" sz="1400" spc="-80">
                <a:gradFill>
                  <a:gsLst>
                    <a:gs pos="67000">
                      <a:prstClr val="black">
                        <a:lumMod val="75000"/>
                        <a:lumOff val="25000"/>
                      </a:prstClr>
                    </a:gs>
                    <a:gs pos="835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아래 소스를 간단하게 설명하는 내용을 적으세요</a:t>
            </a:r>
            <a:endParaRPr kumimoji="0" lang="en-US" altLang="ko-KR" sz="1400" spc="-8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Picture 28">
            <a:extLst>
              <a:ext uri="{FF2B5EF4-FFF2-40B4-BE49-F238E27FC236}">
                <a16:creationId xmlns:a16="http://schemas.microsoft.com/office/drawing/2014/main" id="{D1451E54-6961-85E6-4561-5F768416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77" y="2568710"/>
            <a:ext cx="3518922" cy="35931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29">
            <a:extLst>
              <a:ext uri="{FF2B5EF4-FFF2-40B4-BE49-F238E27FC236}">
                <a16:creationId xmlns:a16="http://schemas.microsoft.com/office/drawing/2014/main" id="{591C1E55-15DA-F33D-698E-24F626BDD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4" y="2568710"/>
            <a:ext cx="3744416" cy="359313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184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>
            <a:spLocks noChangeArrowheads="1"/>
          </p:cNvSpPr>
          <p:nvPr/>
        </p:nvSpPr>
        <p:spPr bwMode="auto">
          <a:xfrm>
            <a:off x="272480" y="180132"/>
            <a:ext cx="18357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000">
                <a:latin typeface="나눔고딕 ExtraBold" pitchFamily="50" charset="-127"/>
                <a:ea typeface="나눔고딕 ExtraBold" pitchFamily="50" charset="-127"/>
              </a:rPr>
              <a:t>개요 및 현황</a:t>
            </a:r>
            <a:endParaRPr lang="ko-KR" altLang="en-US"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EEDA5F5-C583-E607-E51D-C994DC889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51314"/>
              </p:ext>
            </p:extLst>
          </p:nvPr>
        </p:nvGraphicFramePr>
        <p:xfrm>
          <a:off x="456000" y="908720"/>
          <a:ext cx="9027579" cy="5227719"/>
        </p:xfrm>
        <a:graphic>
          <a:graphicData uri="http://schemas.openxmlformats.org/drawingml/2006/table">
            <a:tbl>
              <a:tblPr/>
              <a:tblGrid>
                <a:gridCol w="1719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8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사업과제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0007" marR="90007" marT="49551" marB="495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D1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AI</a:t>
                      </a: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기반 수질 예측모델 개발 및 시각화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0007" marR="90007" marT="49551" marB="49551" anchor="ctr" horzOverflow="overflow">
                    <a:lnL w="6350" cap="flat" cmpd="sng" algn="ctr">
                      <a:solidFill>
                        <a:srgbClr val="C9D1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8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0007" marR="90007" marT="49551" marB="495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rgbClr val="525F6F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0007" marR="90007" marT="49551" marB="49551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97">
            <a:extLst>
              <a:ext uri="{FF2B5EF4-FFF2-40B4-BE49-F238E27FC236}">
                <a16:creationId xmlns:a16="http://schemas.microsoft.com/office/drawing/2014/main" id="{B9D4D472-5AF7-25FF-5AAE-5F5CE2C94E7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00072" y="266138"/>
            <a:ext cx="4158096" cy="7208185"/>
          </a:xfrm>
          <a:prstGeom prst="roundRect">
            <a:avLst>
              <a:gd name="adj" fmla="val 2892"/>
            </a:avLst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eaVert" lIns="72000" tIns="108000" rIns="72000" bIns="108000" anchor="ctr"/>
          <a:lstStyle/>
          <a:p>
            <a:pPr marL="180975" indent="-180975" algn="l" defTabSz="936625" latinLnBrk="0">
              <a:lnSpc>
                <a:spcPct val="150000"/>
              </a:lnSpc>
              <a:spcBef>
                <a:spcPts val="1200"/>
              </a:spcBef>
              <a:buSzPct val="60000"/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장기간 축적된 데이터베이스를 기반으로 하여 인공지능 기반의 예측 모델에 대한 수요가 점진적 증대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975" indent="-180975" algn="l" defTabSz="936625" latinLnBrk="0">
              <a:lnSpc>
                <a:spcPct val="150000"/>
              </a:lnSpc>
              <a:spcBef>
                <a:spcPts val="1200"/>
              </a:spcBef>
              <a:buSzPct val="60000"/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장기간 축적된 데이터베이스를 기반으로 하여 인공지능 기반의 예측 모델에 대한 수요가 점진적 증대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975" indent="-180975" algn="l" defTabSz="936625" latinLnBrk="0">
              <a:lnSpc>
                <a:spcPct val="150000"/>
              </a:lnSpc>
              <a:spcBef>
                <a:spcPts val="1200"/>
              </a:spcBef>
              <a:buSzPct val="60000"/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장기간 축적된 데이터베이스를 기반으로 하여 인공지능 기반의 예측 모델에 대한 수요가 점진적 증대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975" indent="-180975" algn="l" defTabSz="936625" latinLnBrk="0">
              <a:lnSpc>
                <a:spcPct val="150000"/>
              </a:lnSpc>
              <a:spcBef>
                <a:spcPts val="1200"/>
              </a:spcBef>
              <a:buSzPct val="60000"/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장기간 축적된 데이터베이스를 기반으로 하여 인공지능 기반의 예측 모델에 대한 수요가 점진적 증대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975" indent="-180975" algn="l" defTabSz="936625" latinLnBrk="0">
              <a:lnSpc>
                <a:spcPct val="120000"/>
              </a:lnSpc>
              <a:spcBef>
                <a:spcPts val="0"/>
              </a:spcBef>
              <a:buSzPct val="60000"/>
              <a:buFont typeface="Arial" panose="020B0604020202020204" pitchFamily="34" charset="0"/>
              <a:buChar char="•"/>
            </a:pP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975" indent="-180975" algn="l" defTabSz="936625" latinLnBrk="0">
              <a:lnSpc>
                <a:spcPct val="120000"/>
              </a:lnSpc>
              <a:spcBef>
                <a:spcPts val="0"/>
              </a:spcBef>
              <a:buSzPct val="60000"/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모서리가 둥근 직사각형 79">
            <a:extLst>
              <a:ext uri="{FF2B5EF4-FFF2-40B4-BE49-F238E27FC236}">
                <a16:creationId xmlns:a16="http://schemas.microsoft.com/office/drawing/2014/main" id="{3A44B46A-99F0-866D-4D15-9C05E912ED48}"/>
              </a:ext>
            </a:extLst>
          </p:cNvPr>
          <p:cNvSpPr/>
          <p:nvPr/>
        </p:nvSpPr>
        <p:spPr bwMode="gray">
          <a:xfrm>
            <a:off x="522788" y="1772815"/>
            <a:ext cx="1585451" cy="4158097"/>
          </a:xfrm>
          <a:prstGeom prst="roundRect">
            <a:avLst>
              <a:gd name="adj" fmla="val 2593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 defTabSz="936625" latinLnBrk="0">
              <a:lnSpc>
                <a:spcPts val="1500"/>
              </a:lnSpc>
              <a:spcBef>
                <a:spcPts val="0"/>
              </a:spcBef>
              <a:buClr>
                <a:schemeClr val="bg2"/>
              </a:buClr>
              <a:buSzPct val="60000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추진배경 및 목적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84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>
            <a:spLocks noChangeArrowheads="1"/>
          </p:cNvSpPr>
          <p:nvPr/>
        </p:nvSpPr>
        <p:spPr bwMode="auto">
          <a:xfrm>
            <a:off x="272480" y="180132"/>
            <a:ext cx="14510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범위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4" name="object 96">
            <a:extLst>
              <a:ext uri="{FF2B5EF4-FFF2-40B4-BE49-F238E27FC236}">
                <a16:creationId xmlns:a16="http://schemas.microsoft.com/office/drawing/2014/main" id="{4E3AE521-F3F9-B87B-97CC-718417D40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662034"/>
              </p:ext>
            </p:extLst>
          </p:nvPr>
        </p:nvGraphicFramePr>
        <p:xfrm>
          <a:off x="515144" y="1133211"/>
          <a:ext cx="8830344" cy="4705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5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245166861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978092700"/>
                    </a:ext>
                  </a:extLst>
                </a:gridCol>
              </a:tblGrid>
              <a:tr h="472087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과제구분</a:t>
                      </a:r>
                      <a:endParaRPr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R w="6350">
                      <a:solidFill>
                        <a:srgbClr val="333E50"/>
                      </a:solidFill>
                      <a:prstDash val="solid"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rgbClr val="D9EBF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333E50"/>
                      </a:solidFill>
                      <a:prstDash val="solid"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내용</a:t>
                      </a:r>
                      <a:endParaRPr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69">
                <a:tc row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AI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AI</a:t>
                      </a: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기반 수질예측모델 구현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원시 데이터 수집 및 데이터셋 구축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126237"/>
                  </a:ext>
                </a:extLst>
              </a:tr>
              <a:tr h="337069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데이터 전처리</a:t>
                      </a:r>
                      <a:r>
                        <a:rPr lang="en-US" alt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표준화</a:t>
                      </a:r>
                      <a:r>
                        <a:rPr lang="en-US" alt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상관관계 분석 </a:t>
                      </a:r>
                      <a:r>
                        <a:rPr lang="en-US" alt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(EDA</a:t>
                      </a:r>
                      <a:r>
                        <a:rPr lang="ko-KR" altLang="en-US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도구 활용</a:t>
                      </a:r>
                      <a:r>
                        <a:rPr lang="en-US" alt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)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023383"/>
                  </a:ext>
                </a:extLst>
              </a:tr>
              <a:tr h="337069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예측모델 선정 및 학습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853551"/>
                  </a:ext>
                </a:extLst>
              </a:tr>
              <a:tr h="337069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RMSE, MAE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등 평가지표를 활용한 모델 성능 평가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073246"/>
                  </a:ext>
                </a:extLst>
              </a:tr>
              <a:tr h="337069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웹 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API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및 프로토타입 구축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26875"/>
                  </a:ext>
                </a:extLst>
              </a:tr>
              <a:tr h="337069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예측모델 웹기반 시스템 구축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64169"/>
                  </a:ext>
                </a:extLst>
              </a:tr>
              <a:tr h="337069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테스트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34283"/>
                  </a:ext>
                </a:extLst>
              </a:tr>
              <a:tr h="377342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시각화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86C9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실시간 환경계측정보 연계 및 시각화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86C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환경계측정보 실시간 연계 모형 구현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81864"/>
                  </a:ext>
                </a:extLst>
              </a:tr>
              <a:tr h="44485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상황관리 대시보드 등 시각화 구현</a:t>
                      </a:r>
                      <a:b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</a:b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(BI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시각화 도구 활용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)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20779"/>
                  </a:ext>
                </a:extLst>
              </a:tr>
              <a:tr h="337069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예측모델 시각화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825318"/>
                  </a:ext>
                </a:extLst>
              </a:tr>
              <a:tr h="337069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6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6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테스트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701791"/>
                  </a:ext>
                </a:extLst>
              </a:tr>
              <a:tr h="377342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86C9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86C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통합테스트 및 시운전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86C9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099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55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D96F-5403-A6DC-C050-58DA01B7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8CEF6446-DC43-DF20-228A-8F3FF9BC3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42659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추진 방법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 대상 선정 기준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Rectangle 97">
            <a:extLst>
              <a:ext uri="{FF2B5EF4-FFF2-40B4-BE49-F238E27FC236}">
                <a16:creationId xmlns:a16="http://schemas.microsoft.com/office/drawing/2014/main" id="{CADDFDAE-42FB-6F06-93C0-F6D79985EFA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821816" y="-2000602"/>
            <a:ext cx="1552140" cy="7370784"/>
          </a:xfrm>
          <a:prstGeom prst="roundRect">
            <a:avLst>
              <a:gd name="adj" fmla="val 6535"/>
            </a:avLst>
          </a:prstGeom>
          <a:solidFill>
            <a:sysClr val="window" lastClr="FFFFFF">
              <a:lumMod val="95000"/>
            </a:sysClr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eaVert" lIns="72000" tIns="180000" rIns="72000" bIns="108000" anchor="ctr"/>
          <a:lstStyle/>
          <a:p>
            <a:pPr marL="177800" marR="0" lvl="0" indent="-177800" algn="l" defTabSz="936625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및 관리의 용이성</a:t>
            </a:r>
            <a:endParaRPr lang="en-US" altLang="ko-KR" sz="13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marR="0" lvl="0" indent="-177800" algn="l" defTabSz="936625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300" ker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정부 및 공공기관에서 이미 구축된 데이터베이스 활용 여부</a:t>
            </a:r>
            <a:endParaRPr kumimoji="1" lang="en-US" altLang="ko-KR" sz="1300" kern="0">
              <a:solidFill>
                <a:prstClr val="black">
                  <a:lumMod val="75000"/>
                  <a:lumOff val="2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marR="0" lvl="0" indent="-177800" algn="l" defTabSz="936625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종속변수에 영향을 미치는 다양한 독립변수에 대한 정보 포함여부를 통한 모델학습의 유용성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모서리가 둥근 직사각형 79">
            <a:extLst>
              <a:ext uri="{FF2B5EF4-FFF2-40B4-BE49-F238E27FC236}">
                <a16:creationId xmlns:a16="http://schemas.microsoft.com/office/drawing/2014/main" id="{57E09DD2-52A1-5AA9-538D-732F01A281C3}"/>
              </a:ext>
            </a:extLst>
          </p:cNvPr>
          <p:cNvSpPr/>
          <p:nvPr/>
        </p:nvSpPr>
        <p:spPr bwMode="gray">
          <a:xfrm>
            <a:off x="606314" y="908721"/>
            <a:ext cx="1306178" cy="1588064"/>
          </a:xfrm>
          <a:prstGeom prst="roundRect">
            <a:avLst>
              <a:gd name="adj" fmla="val 7287"/>
            </a:avLst>
          </a:prstGeom>
          <a:solidFill>
            <a:sysClr val="window" lastClr="FFFFFF"/>
          </a:solidFill>
          <a:ln w="3810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36625" eaLnBrk="1" fontAlgn="base" latinLnBrk="0" hangingPunct="1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buClr>
                <a:srgbClr val="EEECE1"/>
              </a:buClr>
              <a:buSzPct val="60000"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</a:rPr>
              <a:t>데이터 접근성</a:t>
            </a:r>
            <a:endParaRPr kumimoji="1" lang="en-US" altLang="ko-KR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/>
              <a:ea typeface="KoPub돋움체 Bold"/>
            </a:endParaRPr>
          </a:p>
          <a:p>
            <a:pPr marL="0" marR="0" lvl="0" indent="0" algn="ctr" defTabSz="936625" eaLnBrk="1" fontAlgn="base" latinLnBrk="0" hangingPunct="1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buClr>
                <a:srgbClr val="EEECE1"/>
              </a:buClr>
              <a:buSzPct val="60000"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</a:rPr>
              <a:t>및 활용성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/>
              <a:ea typeface="KoPub돋움체 Bold"/>
            </a:endParaRPr>
          </a:p>
        </p:txBody>
      </p:sp>
      <p:sp>
        <p:nvSpPr>
          <p:cNvPr id="10" name="Rectangle 97">
            <a:extLst>
              <a:ext uri="{FF2B5EF4-FFF2-40B4-BE49-F238E27FC236}">
                <a16:creationId xmlns:a16="http://schemas.microsoft.com/office/drawing/2014/main" id="{668C427F-E1AB-818E-92FB-DC346557816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838225" y="-211768"/>
            <a:ext cx="1552140" cy="7370784"/>
          </a:xfrm>
          <a:prstGeom prst="roundRect">
            <a:avLst>
              <a:gd name="adj" fmla="val 6535"/>
            </a:avLst>
          </a:prstGeom>
          <a:solidFill>
            <a:sysClr val="window" lastClr="FFFFFF">
              <a:lumMod val="95000"/>
            </a:sysClr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eaVert" lIns="72000" tIns="180000" rIns="72000" bIns="108000" anchor="ctr"/>
          <a:lstStyle/>
          <a:p>
            <a:pPr marL="177800" marR="0" lvl="0" indent="-177800" algn="l" defTabSz="936625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300" ker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학습 및 평가 과정 간소화를 위한 다른 환경 기초데이터에 비해 변수가 상대적으로 단순한 구조 여부</a:t>
            </a:r>
            <a:endParaRPr kumimoji="1" lang="en-US" altLang="ko-KR" sz="1300" kern="0">
              <a:solidFill>
                <a:prstClr val="black">
                  <a:lumMod val="75000"/>
                  <a:lumOff val="2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marR="0" lvl="0" indent="-177800" algn="l" defTabSz="936625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개발된 모델을 통해 다른 환경기초 데이터에 적용가능 여부</a:t>
            </a:r>
            <a:r>
              <a:rPr kumimoji="1" lang="en-US" altLang="ko-KR" sz="13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모서리가 둥근 직사각형 79">
            <a:extLst>
              <a:ext uri="{FF2B5EF4-FFF2-40B4-BE49-F238E27FC236}">
                <a16:creationId xmlns:a16="http://schemas.microsoft.com/office/drawing/2014/main" id="{80E7A10F-C428-6A62-BA7E-1A1DC6BE92F6}"/>
              </a:ext>
            </a:extLst>
          </p:cNvPr>
          <p:cNvSpPr/>
          <p:nvPr/>
        </p:nvSpPr>
        <p:spPr bwMode="gray">
          <a:xfrm>
            <a:off x="622723" y="2697555"/>
            <a:ext cx="1306178" cy="1588064"/>
          </a:xfrm>
          <a:prstGeom prst="roundRect">
            <a:avLst>
              <a:gd name="adj" fmla="val 7287"/>
            </a:avLst>
          </a:prstGeom>
          <a:solidFill>
            <a:sysClr val="window" lastClr="FFFFFF"/>
          </a:solidFill>
          <a:ln w="3810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36625" eaLnBrk="1" fontAlgn="base" latinLnBrk="0" hangingPunct="1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buClr>
                <a:srgbClr val="EEECE1"/>
              </a:buClr>
              <a:buSzPct val="60000"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</a:rPr>
              <a:t>예측모델 </a:t>
            </a:r>
            <a:br>
              <a:rPr kumimoji="1" lang="en-US" altLang="ko-KR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</a:rPr>
            </a:br>
            <a:r>
              <a: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</a:rPr>
              <a:t>개발 효율성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/>
              <a:ea typeface="KoPub돋움체 Bold"/>
            </a:endParaRPr>
          </a:p>
        </p:txBody>
      </p:sp>
      <p:sp>
        <p:nvSpPr>
          <p:cNvPr id="13" name="Rectangle 97">
            <a:extLst>
              <a:ext uri="{FF2B5EF4-FFF2-40B4-BE49-F238E27FC236}">
                <a16:creationId xmlns:a16="http://schemas.microsoft.com/office/drawing/2014/main" id="{4AEBAFF2-B692-3EA5-7B68-515D32D329B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821814" y="1577065"/>
            <a:ext cx="1552140" cy="7370784"/>
          </a:xfrm>
          <a:prstGeom prst="roundRect">
            <a:avLst>
              <a:gd name="adj" fmla="val 6535"/>
            </a:avLst>
          </a:prstGeom>
          <a:solidFill>
            <a:sysClr val="window" lastClr="FFFFFF">
              <a:lumMod val="95000"/>
            </a:sysClr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eaVert" lIns="72000" tIns="180000" rIns="72000" bIns="108000" anchor="ctr"/>
          <a:lstStyle/>
          <a:p>
            <a:pPr marL="177800" marR="0" lvl="0" indent="-177800" algn="l" defTabSz="936625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예측모델을 통해 환경관리에 상대적 기여도가 높은 지 여부</a:t>
            </a:r>
            <a:r>
              <a:rPr lang="en-US" altLang="ko-KR" sz="13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300" ker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ex.</a:t>
            </a:r>
            <a:r>
              <a:rPr lang="ko-KR" altLang="en-US" sz="1300" ker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오염도 저감</a:t>
            </a:r>
            <a:r>
              <a:rPr lang="en-US" altLang="ko-KR" sz="1300" ker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300" ker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에너지 절감 등</a:t>
            </a:r>
            <a:r>
              <a:rPr lang="en-US" altLang="ko-KR" sz="1300" ker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177800" marR="0" lvl="0" indent="-177800" algn="l" defTabSz="936625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운영 효율성을 높여 비용절감 효과 여부</a:t>
            </a:r>
            <a:endParaRPr kumimoji="1" lang="en-US" altLang="ko-KR" sz="13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marR="0" lvl="0" indent="-177800" algn="l" defTabSz="936625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300" ker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환경문제 해결을 통한 사회적 비용감소 효과 여부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모서리가 둥근 직사각형 79">
            <a:extLst>
              <a:ext uri="{FF2B5EF4-FFF2-40B4-BE49-F238E27FC236}">
                <a16:creationId xmlns:a16="http://schemas.microsoft.com/office/drawing/2014/main" id="{C686504F-BB50-0EEB-842E-39AC1E638548}"/>
              </a:ext>
            </a:extLst>
          </p:cNvPr>
          <p:cNvSpPr/>
          <p:nvPr/>
        </p:nvSpPr>
        <p:spPr bwMode="gray">
          <a:xfrm>
            <a:off x="606312" y="4486388"/>
            <a:ext cx="1306178" cy="1588064"/>
          </a:xfrm>
          <a:prstGeom prst="roundRect">
            <a:avLst>
              <a:gd name="adj" fmla="val 7287"/>
            </a:avLst>
          </a:prstGeom>
          <a:solidFill>
            <a:sysClr val="window" lastClr="FFFFFF"/>
          </a:solidFill>
          <a:ln w="3810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36625" eaLnBrk="1" fontAlgn="base" latinLnBrk="0" hangingPunct="1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buClr>
                <a:srgbClr val="EEECE1"/>
              </a:buClr>
              <a:buSzPct val="60000"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</a:rPr>
              <a:t>문제 해결</a:t>
            </a:r>
            <a:endParaRPr kumimoji="1" lang="en-US" altLang="ko-KR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/>
              <a:ea typeface="KoPub돋움체 Bold"/>
            </a:endParaRPr>
          </a:p>
          <a:p>
            <a:pPr marL="0" marR="0" lvl="0" indent="0" algn="ctr" defTabSz="936625" eaLnBrk="1" fontAlgn="base" latinLnBrk="0" hangingPunct="1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buClr>
                <a:srgbClr val="EEECE1"/>
              </a:buClr>
              <a:buSzPct val="60000"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</a:rPr>
              <a:t>기여도 및</a:t>
            </a:r>
            <a:endParaRPr lang="en-US" altLang="ko-KR" sz="1400" kern="0"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  <a:p>
            <a:pPr marL="0" marR="0" lvl="0" indent="0" algn="ctr" defTabSz="936625" eaLnBrk="1" fontAlgn="base" latinLnBrk="0" hangingPunct="1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buClr>
                <a:srgbClr val="EEECE1"/>
              </a:buClr>
              <a:buSzPct val="60000"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</a:rPr>
              <a:t>경제성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/>
              <a:ea typeface="KoPub돋움체 Bol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241CB1-B177-32A6-8286-95EF43A83F61}"/>
              </a:ext>
            </a:extLst>
          </p:cNvPr>
          <p:cNvSpPr/>
          <p:nvPr/>
        </p:nvSpPr>
        <p:spPr bwMode="gray">
          <a:xfrm>
            <a:off x="1784648" y="1525871"/>
            <a:ext cx="227637" cy="223592"/>
          </a:xfrm>
          <a:prstGeom prst="ellipse">
            <a:avLst/>
          </a:prstGeom>
          <a:solidFill>
            <a:srgbClr val="6494C8"/>
          </a:solidFill>
          <a:ln w="5715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marL="0" marR="0" lvl="0" indent="0" algn="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101B84-2365-2C0E-7C0E-2ECBDFD5A376}"/>
              </a:ext>
            </a:extLst>
          </p:cNvPr>
          <p:cNvSpPr/>
          <p:nvPr/>
        </p:nvSpPr>
        <p:spPr bwMode="gray">
          <a:xfrm>
            <a:off x="1799242" y="3314704"/>
            <a:ext cx="227637" cy="223592"/>
          </a:xfrm>
          <a:prstGeom prst="ellipse">
            <a:avLst/>
          </a:prstGeom>
          <a:solidFill>
            <a:srgbClr val="6494C8"/>
          </a:solidFill>
          <a:ln w="5715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marL="0" marR="0" lvl="0" indent="0" algn="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0FE8CB-6AC3-776E-1543-D7B006FB6FB9}"/>
              </a:ext>
            </a:extLst>
          </p:cNvPr>
          <p:cNvSpPr/>
          <p:nvPr/>
        </p:nvSpPr>
        <p:spPr bwMode="gray">
          <a:xfrm>
            <a:off x="1784649" y="5103537"/>
            <a:ext cx="227637" cy="223592"/>
          </a:xfrm>
          <a:prstGeom prst="ellipse">
            <a:avLst/>
          </a:prstGeom>
          <a:solidFill>
            <a:srgbClr val="6494C8"/>
          </a:solidFill>
          <a:ln w="5715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marL="0" marR="0" lvl="0" indent="0" algn="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14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A28C5-5F65-EA89-1418-E7F661D4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4EA201AE-044A-39F8-C1A0-38D9FAF3A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50305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추진 방법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AI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분석모델 적용 대상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3" name="object 96">
            <a:extLst>
              <a:ext uri="{FF2B5EF4-FFF2-40B4-BE49-F238E27FC236}">
                <a16:creationId xmlns:a16="http://schemas.microsoft.com/office/drawing/2014/main" id="{11D22C33-9A2F-776A-AAE8-564E28719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59345"/>
              </p:ext>
            </p:extLst>
          </p:nvPr>
        </p:nvGraphicFramePr>
        <p:xfrm>
          <a:off x="442374" y="1133211"/>
          <a:ext cx="8928992" cy="4558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391310486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4583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978092700"/>
                    </a:ext>
                  </a:extLst>
                </a:gridCol>
              </a:tblGrid>
              <a:tr h="7116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환경관리</a:t>
                      </a:r>
                      <a:endParaRPr lang="en-US" altLang="ko-KR" sz="13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기능</a:t>
                      </a:r>
                      <a:endParaRPr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R w="6350">
                      <a:solidFill>
                        <a:srgbClr val="333E50"/>
                      </a:solidFill>
                      <a:prstDash val="solid"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rgbClr val="D9EB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수집데이터</a:t>
                      </a:r>
                      <a:endParaRPr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333E50"/>
                      </a:solidFill>
                      <a:prstDash val="solid"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예측모델인자</a:t>
                      </a:r>
                      <a:r>
                        <a:rPr lang="en-US" altLang="ko-KR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독립변수</a:t>
                      </a:r>
                      <a:r>
                        <a:rPr lang="en-US" altLang="ko-KR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)</a:t>
                      </a:r>
                      <a:endParaRPr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333E50"/>
                      </a:solidFill>
                      <a:prstDash val="solid"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AI</a:t>
                      </a:r>
                      <a:r>
                        <a:rPr lang="ko-KR" altLang="en-US" sz="130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Times New Roman"/>
                        </a:rPr>
                        <a:t>예측 분석 대상</a:t>
                      </a:r>
                      <a:endParaRPr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68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시각화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86C9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일별 하수처리 운영 데이터</a:t>
                      </a:r>
                      <a:endParaRPr lang="en-US" altLang="ko-KR" sz="13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일자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날씨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온도 외에 수질 핵심변수가 포함된 데이터셋</a:t>
                      </a:r>
                      <a:endParaRPr lang="en-US" altLang="ko-KR" sz="13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생물반응조 전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중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후 수질 데이터 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86C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수질변수 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: pH, BOD,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TOC, TN, TP, SS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등</a:t>
                      </a:r>
                      <a:endParaRPr lang="en-US" altLang="ko-KR" sz="13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운영변수 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: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슬러지처리량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처리시간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약품사용량 등</a:t>
                      </a:r>
                      <a:endParaRPr lang="en-US" altLang="ko-KR" sz="13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환경변수 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: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강수량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기온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계절 등</a:t>
                      </a:r>
                      <a:endParaRPr lang="en-US" altLang="ko-KR" sz="13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장비변수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하수처리시설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) :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송풍기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슬러지 탈수기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86C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전력량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에너지 절감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)</a:t>
                      </a:r>
                    </a:p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방류수질 예측</a:t>
                      </a:r>
                      <a:endParaRPr lang="en-US" altLang="ko-KR" sz="13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유입량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수질기준</a:t>
                      </a:r>
                      <a:r>
                        <a:rPr lang="en-US" altLang="ko-KR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, </a:t>
                      </a: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에너지 사용량 등 상관관계 분석</a:t>
                      </a:r>
                      <a:endParaRPr lang="en-US" altLang="ko-KR" sz="13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  <a:p>
                      <a:pPr marL="180975" indent="-180975" algn="l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Times New Roman"/>
                        </a:rPr>
                        <a:t>법적기준적합여부</a:t>
                      </a:r>
                      <a:endParaRPr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86C9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81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23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2F6D2-8C66-1AA1-E51C-CE20E40A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96C96A44-125A-F127-D53B-8320C0524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54793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추진 방법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AI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분석모델 구축 프로세스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6452B80-31C1-4916-6CA0-8F18443085D7}"/>
              </a:ext>
            </a:extLst>
          </p:cNvPr>
          <p:cNvGrpSpPr/>
          <p:nvPr/>
        </p:nvGrpSpPr>
        <p:grpSpPr>
          <a:xfrm>
            <a:off x="630838" y="1121946"/>
            <a:ext cx="8642642" cy="4524059"/>
            <a:chOff x="630838" y="1121946"/>
            <a:chExt cx="5923851" cy="2871323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5B98F602-496D-2254-96B1-868561E1EAF9}"/>
                </a:ext>
              </a:extLst>
            </p:cNvPr>
            <p:cNvSpPr/>
            <p:nvPr/>
          </p:nvSpPr>
          <p:spPr>
            <a:xfrm>
              <a:off x="2155358" y="1465605"/>
              <a:ext cx="2696862" cy="1106885"/>
            </a:xfrm>
            <a:custGeom>
              <a:avLst/>
              <a:gdLst/>
              <a:ahLst/>
              <a:cxnLst/>
              <a:rect l="l" t="t" r="r" b="b"/>
              <a:pathLst>
                <a:path w="5370830" h="1617345">
                  <a:moveTo>
                    <a:pt x="0" y="269494"/>
                  </a:moveTo>
                  <a:lnTo>
                    <a:pt x="4341" y="221050"/>
                  </a:lnTo>
                  <a:lnTo>
                    <a:pt x="16859" y="175456"/>
                  </a:lnTo>
                  <a:lnTo>
                    <a:pt x="36792" y="133472"/>
                  </a:lnTo>
                  <a:lnTo>
                    <a:pt x="63379" y="95859"/>
                  </a:lnTo>
                  <a:lnTo>
                    <a:pt x="95859" y="63379"/>
                  </a:lnTo>
                  <a:lnTo>
                    <a:pt x="133472" y="36792"/>
                  </a:lnTo>
                  <a:lnTo>
                    <a:pt x="175456" y="16859"/>
                  </a:lnTo>
                  <a:lnTo>
                    <a:pt x="221050" y="4341"/>
                  </a:lnTo>
                  <a:lnTo>
                    <a:pt x="269494" y="0"/>
                  </a:lnTo>
                  <a:lnTo>
                    <a:pt x="5101082" y="0"/>
                  </a:lnTo>
                  <a:lnTo>
                    <a:pt x="5149525" y="4341"/>
                  </a:lnTo>
                  <a:lnTo>
                    <a:pt x="5195119" y="16859"/>
                  </a:lnTo>
                  <a:lnTo>
                    <a:pt x="5237103" y="36792"/>
                  </a:lnTo>
                  <a:lnTo>
                    <a:pt x="5274716" y="63379"/>
                  </a:lnTo>
                  <a:lnTo>
                    <a:pt x="5307196" y="95859"/>
                  </a:lnTo>
                  <a:lnTo>
                    <a:pt x="5333783" y="133472"/>
                  </a:lnTo>
                  <a:lnTo>
                    <a:pt x="5353716" y="175456"/>
                  </a:lnTo>
                  <a:lnTo>
                    <a:pt x="5366234" y="221050"/>
                  </a:lnTo>
                  <a:lnTo>
                    <a:pt x="5370576" y="269494"/>
                  </a:lnTo>
                  <a:lnTo>
                    <a:pt x="5370576" y="1347470"/>
                  </a:lnTo>
                  <a:lnTo>
                    <a:pt x="5366234" y="1395913"/>
                  </a:lnTo>
                  <a:lnTo>
                    <a:pt x="5353716" y="1441507"/>
                  </a:lnTo>
                  <a:lnTo>
                    <a:pt x="5333783" y="1483491"/>
                  </a:lnTo>
                  <a:lnTo>
                    <a:pt x="5307196" y="1521104"/>
                  </a:lnTo>
                  <a:lnTo>
                    <a:pt x="5274716" y="1553584"/>
                  </a:lnTo>
                  <a:lnTo>
                    <a:pt x="5237103" y="1580171"/>
                  </a:lnTo>
                  <a:lnTo>
                    <a:pt x="5195119" y="1600104"/>
                  </a:lnTo>
                  <a:lnTo>
                    <a:pt x="5149525" y="1612622"/>
                  </a:lnTo>
                  <a:lnTo>
                    <a:pt x="5101082" y="1616964"/>
                  </a:lnTo>
                  <a:lnTo>
                    <a:pt x="269494" y="1616964"/>
                  </a:lnTo>
                  <a:lnTo>
                    <a:pt x="221050" y="1612622"/>
                  </a:lnTo>
                  <a:lnTo>
                    <a:pt x="175456" y="1600104"/>
                  </a:lnTo>
                  <a:lnTo>
                    <a:pt x="133472" y="1580171"/>
                  </a:lnTo>
                  <a:lnTo>
                    <a:pt x="95859" y="1553584"/>
                  </a:lnTo>
                  <a:lnTo>
                    <a:pt x="63379" y="1521104"/>
                  </a:lnTo>
                  <a:lnTo>
                    <a:pt x="36792" y="1483491"/>
                  </a:lnTo>
                  <a:lnTo>
                    <a:pt x="16859" y="1441507"/>
                  </a:lnTo>
                  <a:lnTo>
                    <a:pt x="4341" y="1395913"/>
                  </a:lnTo>
                  <a:lnTo>
                    <a:pt x="0" y="1347470"/>
                  </a:lnTo>
                  <a:lnTo>
                    <a:pt x="0" y="269494"/>
                  </a:lnTo>
                  <a:close/>
                </a:path>
              </a:pathLst>
            </a:custGeom>
            <a:ln w="12700">
              <a:solidFill>
                <a:srgbClr val="AEABA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BE4480B-6CD2-02EC-8A4F-05713666B054}"/>
                </a:ext>
              </a:extLst>
            </p:cNvPr>
            <p:cNvSpPr/>
            <p:nvPr/>
          </p:nvSpPr>
          <p:spPr>
            <a:xfrm>
              <a:off x="1885225" y="1904709"/>
              <a:ext cx="186848" cy="173399"/>
            </a:xfrm>
            <a:custGeom>
              <a:avLst/>
              <a:gdLst/>
              <a:ahLst/>
              <a:cxnLst/>
              <a:rect l="l" t="t" r="r" b="b"/>
              <a:pathLst>
                <a:path w="372110" h="253364">
                  <a:moveTo>
                    <a:pt x="245364" y="0"/>
                  </a:moveTo>
                  <a:lnTo>
                    <a:pt x="245364" y="63245"/>
                  </a:lnTo>
                  <a:lnTo>
                    <a:pt x="0" y="63245"/>
                  </a:lnTo>
                  <a:lnTo>
                    <a:pt x="0" y="189737"/>
                  </a:lnTo>
                  <a:lnTo>
                    <a:pt x="245364" y="189737"/>
                  </a:lnTo>
                  <a:lnTo>
                    <a:pt x="245364" y="252983"/>
                  </a:lnTo>
                  <a:lnTo>
                    <a:pt x="371856" y="126491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7187D9A-BEB4-DD3D-629A-D716CD9E8C01}"/>
                </a:ext>
              </a:extLst>
            </p:cNvPr>
            <p:cNvSpPr/>
            <p:nvPr/>
          </p:nvSpPr>
          <p:spPr>
            <a:xfrm>
              <a:off x="2284873" y="1686287"/>
              <a:ext cx="464871" cy="5187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215294E-4726-629E-BDD1-E78FA115ED59}"/>
                </a:ext>
              </a:extLst>
            </p:cNvPr>
            <p:cNvSpPr/>
            <p:nvPr/>
          </p:nvSpPr>
          <p:spPr>
            <a:xfrm>
              <a:off x="3161391" y="1676914"/>
              <a:ext cx="543374" cy="5490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42D854F-914E-6D2F-C44B-A56DA77FAA43}"/>
                </a:ext>
              </a:extLst>
            </p:cNvPr>
            <p:cNvSpPr/>
            <p:nvPr/>
          </p:nvSpPr>
          <p:spPr>
            <a:xfrm>
              <a:off x="4239210" y="1686287"/>
              <a:ext cx="464506" cy="5125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B993DC6-5786-51E8-DBD2-F2DB0A2E7D4C}"/>
                </a:ext>
              </a:extLst>
            </p:cNvPr>
            <p:cNvSpPr/>
            <p:nvPr/>
          </p:nvSpPr>
          <p:spPr>
            <a:xfrm>
              <a:off x="2825032" y="1972504"/>
              <a:ext cx="161021" cy="52150"/>
            </a:xfrm>
            <a:custGeom>
              <a:avLst/>
              <a:gdLst/>
              <a:ahLst/>
              <a:cxnLst/>
              <a:rect l="l" t="t" r="r" b="b"/>
              <a:pathLst>
                <a:path w="320675" h="76200">
                  <a:moveTo>
                    <a:pt x="244093" y="0"/>
                  </a:moveTo>
                  <a:lnTo>
                    <a:pt x="244093" y="76200"/>
                  </a:lnTo>
                  <a:lnTo>
                    <a:pt x="307593" y="44450"/>
                  </a:lnTo>
                  <a:lnTo>
                    <a:pt x="256793" y="44450"/>
                  </a:lnTo>
                  <a:lnTo>
                    <a:pt x="256793" y="31750"/>
                  </a:lnTo>
                  <a:lnTo>
                    <a:pt x="307593" y="31750"/>
                  </a:lnTo>
                  <a:lnTo>
                    <a:pt x="244093" y="0"/>
                  </a:lnTo>
                  <a:close/>
                </a:path>
                <a:path w="320675" h="76200">
                  <a:moveTo>
                    <a:pt x="24409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4093" y="44450"/>
                  </a:lnTo>
                  <a:lnTo>
                    <a:pt x="244093" y="31750"/>
                  </a:lnTo>
                  <a:close/>
                </a:path>
                <a:path w="320675" h="76200">
                  <a:moveTo>
                    <a:pt x="307593" y="31750"/>
                  </a:moveTo>
                  <a:lnTo>
                    <a:pt x="256793" y="31750"/>
                  </a:lnTo>
                  <a:lnTo>
                    <a:pt x="256793" y="44450"/>
                  </a:lnTo>
                  <a:lnTo>
                    <a:pt x="307593" y="44450"/>
                  </a:lnTo>
                  <a:lnTo>
                    <a:pt x="320293" y="38100"/>
                  </a:lnTo>
                  <a:lnTo>
                    <a:pt x="307593" y="3175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9896ABC-7FAE-30EF-47A8-B3505FB4CEFC}"/>
                </a:ext>
              </a:extLst>
            </p:cNvPr>
            <p:cNvSpPr/>
            <p:nvPr/>
          </p:nvSpPr>
          <p:spPr>
            <a:xfrm>
              <a:off x="3771644" y="1988148"/>
              <a:ext cx="161021" cy="52150"/>
            </a:xfrm>
            <a:custGeom>
              <a:avLst/>
              <a:gdLst/>
              <a:ahLst/>
              <a:cxnLst/>
              <a:rect l="l" t="t" r="r" b="b"/>
              <a:pathLst>
                <a:path w="320675" h="76200">
                  <a:moveTo>
                    <a:pt x="244094" y="0"/>
                  </a:moveTo>
                  <a:lnTo>
                    <a:pt x="244094" y="76200"/>
                  </a:lnTo>
                  <a:lnTo>
                    <a:pt x="307594" y="44450"/>
                  </a:lnTo>
                  <a:lnTo>
                    <a:pt x="256794" y="44450"/>
                  </a:lnTo>
                  <a:lnTo>
                    <a:pt x="256794" y="31750"/>
                  </a:lnTo>
                  <a:lnTo>
                    <a:pt x="307594" y="31750"/>
                  </a:lnTo>
                  <a:lnTo>
                    <a:pt x="244094" y="0"/>
                  </a:lnTo>
                  <a:close/>
                </a:path>
                <a:path w="320675" h="76200">
                  <a:moveTo>
                    <a:pt x="24409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4094" y="44450"/>
                  </a:lnTo>
                  <a:lnTo>
                    <a:pt x="244094" y="31750"/>
                  </a:lnTo>
                  <a:close/>
                </a:path>
                <a:path w="320675" h="76200">
                  <a:moveTo>
                    <a:pt x="307594" y="31750"/>
                  </a:moveTo>
                  <a:lnTo>
                    <a:pt x="256794" y="31750"/>
                  </a:lnTo>
                  <a:lnTo>
                    <a:pt x="256794" y="44450"/>
                  </a:lnTo>
                  <a:lnTo>
                    <a:pt x="307594" y="44450"/>
                  </a:lnTo>
                  <a:lnTo>
                    <a:pt x="320294" y="38100"/>
                  </a:lnTo>
                  <a:lnTo>
                    <a:pt x="307594" y="3175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" name="object 36">
              <a:extLst>
                <a:ext uri="{FF2B5EF4-FFF2-40B4-BE49-F238E27FC236}">
                  <a16:creationId xmlns:a16="http://schemas.microsoft.com/office/drawing/2014/main" id="{029D1A0D-7ADB-269B-396E-F1D33F8DF986}"/>
                </a:ext>
              </a:extLst>
            </p:cNvPr>
            <p:cNvSpPr/>
            <p:nvPr/>
          </p:nvSpPr>
          <p:spPr>
            <a:xfrm>
              <a:off x="4911017" y="1896364"/>
              <a:ext cx="186848" cy="172095"/>
            </a:xfrm>
            <a:custGeom>
              <a:avLst/>
              <a:gdLst/>
              <a:ahLst/>
              <a:cxnLst/>
              <a:rect l="l" t="t" r="r" b="b"/>
              <a:pathLst>
                <a:path w="372109" h="251460">
                  <a:moveTo>
                    <a:pt x="246125" y="0"/>
                  </a:moveTo>
                  <a:lnTo>
                    <a:pt x="246125" y="62864"/>
                  </a:lnTo>
                  <a:lnTo>
                    <a:pt x="0" y="62864"/>
                  </a:lnTo>
                  <a:lnTo>
                    <a:pt x="0" y="188595"/>
                  </a:lnTo>
                  <a:lnTo>
                    <a:pt x="246125" y="188595"/>
                  </a:lnTo>
                  <a:lnTo>
                    <a:pt x="246125" y="251460"/>
                  </a:lnTo>
                  <a:lnTo>
                    <a:pt x="371855" y="125730"/>
                  </a:lnTo>
                  <a:lnTo>
                    <a:pt x="2461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" name="object 45">
              <a:extLst>
                <a:ext uri="{FF2B5EF4-FFF2-40B4-BE49-F238E27FC236}">
                  <a16:creationId xmlns:a16="http://schemas.microsoft.com/office/drawing/2014/main" id="{2F3C14DC-54A0-8F1D-AF4F-FE9BB1DCE042}"/>
                </a:ext>
              </a:extLst>
            </p:cNvPr>
            <p:cNvSpPr/>
            <p:nvPr/>
          </p:nvSpPr>
          <p:spPr>
            <a:xfrm>
              <a:off x="1317598" y="2532594"/>
              <a:ext cx="0" cy="572346"/>
            </a:xfrm>
            <a:custGeom>
              <a:avLst/>
              <a:gdLst/>
              <a:ahLst/>
              <a:cxnLst/>
              <a:rect l="l" t="t" r="r" b="b"/>
              <a:pathLst>
                <a:path h="836295">
                  <a:moveTo>
                    <a:pt x="0" y="0"/>
                  </a:moveTo>
                  <a:lnTo>
                    <a:pt x="0" y="836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" name="object 61">
              <a:extLst>
                <a:ext uri="{FF2B5EF4-FFF2-40B4-BE49-F238E27FC236}">
                  <a16:creationId xmlns:a16="http://schemas.microsoft.com/office/drawing/2014/main" id="{5F5A27CA-6B94-0A3B-F13B-32E7276FFC86}"/>
                </a:ext>
              </a:extLst>
            </p:cNvPr>
            <p:cNvSpPr/>
            <p:nvPr/>
          </p:nvSpPr>
          <p:spPr>
            <a:xfrm>
              <a:off x="2486580" y="2530509"/>
              <a:ext cx="0" cy="574519"/>
            </a:xfrm>
            <a:custGeom>
              <a:avLst/>
              <a:gdLst/>
              <a:ahLst/>
              <a:cxnLst/>
              <a:rect l="l" t="t" r="r" b="b"/>
              <a:pathLst>
                <a:path h="839470">
                  <a:moveTo>
                    <a:pt x="0" y="0"/>
                  </a:moveTo>
                  <a:lnTo>
                    <a:pt x="0" y="83947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object 86">
              <a:extLst>
                <a:ext uri="{FF2B5EF4-FFF2-40B4-BE49-F238E27FC236}">
                  <a16:creationId xmlns:a16="http://schemas.microsoft.com/office/drawing/2014/main" id="{0BF2A7AD-D180-E336-F7C4-B57B87E2F098}"/>
                </a:ext>
              </a:extLst>
            </p:cNvPr>
            <p:cNvSpPr/>
            <p:nvPr/>
          </p:nvSpPr>
          <p:spPr>
            <a:xfrm>
              <a:off x="3423374" y="2530509"/>
              <a:ext cx="0" cy="574519"/>
            </a:xfrm>
            <a:custGeom>
              <a:avLst/>
              <a:gdLst/>
              <a:ahLst/>
              <a:cxnLst/>
              <a:rect l="l" t="t" r="r" b="b"/>
              <a:pathLst>
                <a:path h="839470">
                  <a:moveTo>
                    <a:pt x="0" y="0"/>
                  </a:moveTo>
                  <a:lnTo>
                    <a:pt x="0" y="83947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" name="object 108">
              <a:extLst>
                <a:ext uri="{FF2B5EF4-FFF2-40B4-BE49-F238E27FC236}">
                  <a16:creationId xmlns:a16="http://schemas.microsoft.com/office/drawing/2014/main" id="{78380610-7387-D512-E6E9-5966ADE44287}"/>
                </a:ext>
              </a:extLst>
            </p:cNvPr>
            <p:cNvSpPr/>
            <p:nvPr/>
          </p:nvSpPr>
          <p:spPr>
            <a:xfrm>
              <a:off x="4477121" y="2533637"/>
              <a:ext cx="0" cy="571043"/>
            </a:xfrm>
            <a:custGeom>
              <a:avLst/>
              <a:gdLst/>
              <a:ahLst/>
              <a:cxnLst/>
              <a:rect l="l" t="t" r="r" b="b"/>
              <a:pathLst>
                <a:path h="834389">
                  <a:moveTo>
                    <a:pt x="0" y="0"/>
                  </a:moveTo>
                  <a:lnTo>
                    <a:pt x="0" y="83388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" name="object 134">
              <a:extLst>
                <a:ext uri="{FF2B5EF4-FFF2-40B4-BE49-F238E27FC236}">
                  <a16:creationId xmlns:a16="http://schemas.microsoft.com/office/drawing/2014/main" id="{33749799-961F-0A59-4E6F-AFB907F5E86F}"/>
                </a:ext>
              </a:extLst>
            </p:cNvPr>
            <p:cNvSpPr/>
            <p:nvPr/>
          </p:nvSpPr>
          <p:spPr>
            <a:xfrm>
              <a:off x="5759677" y="2527379"/>
              <a:ext cx="0" cy="571043"/>
            </a:xfrm>
            <a:custGeom>
              <a:avLst/>
              <a:gdLst/>
              <a:ahLst/>
              <a:cxnLst/>
              <a:rect l="l" t="t" r="r" b="b"/>
              <a:pathLst>
                <a:path h="834389">
                  <a:moveTo>
                    <a:pt x="0" y="0"/>
                  </a:moveTo>
                  <a:lnTo>
                    <a:pt x="0" y="83388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9C42C8-9640-DDCE-1ABB-CDE96280A283}"/>
                </a:ext>
              </a:extLst>
            </p:cNvPr>
            <p:cNvGrpSpPr/>
            <p:nvPr/>
          </p:nvGrpSpPr>
          <p:grpSpPr>
            <a:xfrm>
              <a:off x="5207909" y="1490073"/>
              <a:ext cx="1160905" cy="1106885"/>
              <a:chOff x="5015055" y="2671155"/>
              <a:chExt cx="1160905" cy="1318419"/>
            </a:xfrm>
          </p:grpSpPr>
          <p:sp>
            <p:nvSpPr>
              <p:cNvPr id="18" name="object 11">
                <a:extLst>
                  <a:ext uri="{FF2B5EF4-FFF2-40B4-BE49-F238E27FC236}">
                    <a16:creationId xmlns:a16="http://schemas.microsoft.com/office/drawing/2014/main" id="{B936DBD6-96E8-55EE-F5EB-B4EB5141647D}"/>
                  </a:ext>
                </a:extLst>
              </p:cNvPr>
              <p:cNvSpPr/>
              <p:nvPr/>
            </p:nvSpPr>
            <p:spPr>
              <a:xfrm>
                <a:off x="5015055" y="2671155"/>
                <a:ext cx="870123" cy="96487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9" name="object 13">
                <a:extLst>
                  <a:ext uri="{FF2B5EF4-FFF2-40B4-BE49-F238E27FC236}">
                    <a16:creationId xmlns:a16="http://schemas.microsoft.com/office/drawing/2014/main" id="{155E5B18-E9EF-1528-D04F-A0ABDE1E9F46}"/>
                  </a:ext>
                </a:extLst>
              </p:cNvPr>
              <p:cNvSpPr/>
              <p:nvPr/>
            </p:nvSpPr>
            <p:spPr>
              <a:xfrm>
                <a:off x="5021839" y="2680434"/>
                <a:ext cx="827425" cy="906976"/>
              </a:xfrm>
              <a:custGeom>
                <a:avLst/>
                <a:gdLst/>
                <a:ahLst/>
                <a:cxnLst/>
                <a:rect l="l" t="t" r="r" b="b"/>
                <a:pathLst>
                  <a:path w="1647825" h="1325245">
                    <a:moveTo>
                      <a:pt x="0" y="1324737"/>
                    </a:moveTo>
                    <a:lnTo>
                      <a:pt x="1647825" y="1324737"/>
                    </a:lnTo>
                    <a:lnTo>
                      <a:pt x="1647825" y="0"/>
                    </a:lnTo>
                    <a:lnTo>
                      <a:pt x="0" y="0"/>
                    </a:lnTo>
                    <a:lnTo>
                      <a:pt x="0" y="1324737"/>
                    </a:lnTo>
                    <a:close/>
                  </a:path>
                </a:pathLst>
              </a:custGeom>
              <a:ln w="952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0" name="object 14">
                <a:extLst>
                  <a:ext uri="{FF2B5EF4-FFF2-40B4-BE49-F238E27FC236}">
                    <a16:creationId xmlns:a16="http://schemas.microsoft.com/office/drawing/2014/main" id="{357039B6-3B2B-A1AD-910D-1E29E16C9B27}"/>
                  </a:ext>
                </a:extLst>
              </p:cNvPr>
              <p:cNvSpPr/>
              <p:nvPr/>
            </p:nvSpPr>
            <p:spPr>
              <a:xfrm>
                <a:off x="5187260" y="2841230"/>
                <a:ext cx="827999" cy="98250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1A492BD3-76B2-38AD-6CBB-BD36E6817254}"/>
                  </a:ext>
                </a:extLst>
              </p:cNvPr>
              <p:cNvSpPr/>
              <p:nvPr/>
            </p:nvSpPr>
            <p:spPr>
              <a:xfrm>
                <a:off x="5203203" y="2862959"/>
                <a:ext cx="771625" cy="905672"/>
              </a:xfrm>
              <a:custGeom>
                <a:avLst/>
                <a:gdLst/>
                <a:ahLst/>
                <a:cxnLst/>
                <a:rect l="l" t="t" r="r" b="b"/>
                <a:pathLst>
                  <a:path w="1536700" h="1323339">
                    <a:moveTo>
                      <a:pt x="0" y="1323213"/>
                    </a:moveTo>
                    <a:lnTo>
                      <a:pt x="1536573" y="1323213"/>
                    </a:lnTo>
                    <a:lnTo>
                      <a:pt x="1536573" y="0"/>
                    </a:lnTo>
                    <a:lnTo>
                      <a:pt x="0" y="0"/>
                    </a:lnTo>
                    <a:lnTo>
                      <a:pt x="0" y="1323213"/>
                    </a:lnTo>
                    <a:close/>
                  </a:path>
                </a:pathLst>
              </a:custGeom>
              <a:ln w="952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2" name="object 37">
                <a:extLst>
                  <a:ext uri="{FF2B5EF4-FFF2-40B4-BE49-F238E27FC236}">
                    <a16:creationId xmlns:a16="http://schemas.microsoft.com/office/drawing/2014/main" id="{AAFEB593-C7AD-D155-F7DC-949ACB70F691}"/>
                  </a:ext>
                </a:extLst>
              </p:cNvPr>
              <p:cNvSpPr/>
              <p:nvPr/>
            </p:nvSpPr>
            <p:spPr>
              <a:xfrm>
                <a:off x="5401529" y="3038357"/>
                <a:ext cx="774431" cy="951217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F6E3934-3FE3-B465-115D-A45743B0AAE7}"/>
                  </a:ext>
                </a:extLst>
              </p:cNvPr>
              <p:cNvGrpSpPr/>
              <p:nvPr/>
            </p:nvGrpSpPr>
            <p:grpSpPr>
              <a:xfrm>
                <a:off x="5024262" y="2683737"/>
                <a:ext cx="1108844" cy="1247429"/>
                <a:chOff x="5024262" y="2683737"/>
                <a:chExt cx="1108844" cy="1247429"/>
              </a:xfrm>
            </p:grpSpPr>
            <p:sp>
              <p:nvSpPr>
                <p:cNvPr id="25" name="object 12">
                  <a:extLst>
                    <a:ext uri="{FF2B5EF4-FFF2-40B4-BE49-F238E27FC236}">
                      <a16:creationId xmlns:a16="http://schemas.microsoft.com/office/drawing/2014/main" id="{6DECA11E-8489-1243-D845-A4A6C5ECE5FF}"/>
                    </a:ext>
                  </a:extLst>
                </p:cNvPr>
                <p:cNvSpPr/>
                <p:nvPr/>
              </p:nvSpPr>
              <p:spPr>
                <a:xfrm>
                  <a:off x="5024262" y="2683737"/>
                  <a:ext cx="822642" cy="900110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130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6" name="object 15">
                  <a:extLst>
                    <a:ext uri="{FF2B5EF4-FFF2-40B4-BE49-F238E27FC236}">
                      <a16:creationId xmlns:a16="http://schemas.microsoft.com/office/drawing/2014/main" id="{932A2258-174E-5E1D-BD00-C21307A2AC5E}"/>
                    </a:ext>
                  </a:extLst>
                </p:cNvPr>
                <p:cNvSpPr/>
                <p:nvPr/>
              </p:nvSpPr>
              <p:spPr>
                <a:xfrm>
                  <a:off x="5205626" y="2866262"/>
                  <a:ext cx="766779" cy="89906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130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7" name="object 38">
                  <a:extLst>
                    <a:ext uri="{FF2B5EF4-FFF2-40B4-BE49-F238E27FC236}">
                      <a16:creationId xmlns:a16="http://schemas.microsoft.com/office/drawing/2014/main" id="{6A69B974-0FA7-56AD-ADB1-360CDBE2D8E8}"/>
                    </a:ext>
                  </a:extLst>
                </p:cNvPr>
                <p:cNvSpPr/>
                <p:nvPr/>
              </p:nvSpPr>
              <p:spPr>
                <a:xfrm>
                  <a:off x="5419895" y="3063389"/>
                  <a:ext cx="713211" cy="867777"/>
                </a:xfrm>
                <a:prstGeom prst="rect">
                  <a:avLst/>
                </a:prstGeom>
                <a:blipFill>
                  <a:blip r:embed="rId1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130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24" name="object 39">
                <a:extLst>
                  <a:ext uri="{FF2B5EF4-FFF2-40B4-BE49-F238E27FC236}">
                    <a16:creationId xmlns:a16="http://schemas.microsoft.com/office/drawing/2014/main" id="{275796C7-F9C0-FB50-3D6E-56D61C8A6F5C}"/>
                  </a:ext>
                </a:extLst>
              </p:cNvPr>
              <p:cNvSpPr/>
              <p:nvPr/>
            </p:nvSpPr>
            <p:spPr>
              <a:xfrm>
                <a:off x="5417472" y="3060087"/>
                <a:ext cx="718058" cy="874382"/>
              </a:xfrm>
              <a:custGeom>
                <a:avLst/>
                <a:gdLst/>
                <a:ahLst/>
                <a:cxnLst/>
                <a:rect l="l" t="t" r="r" b="b"/>
                <a:pathLst>
                  <a:path w="1430020" h="1277620">
                    <a:moveTo>
                      <a:pt x="0" y="1277493"/>
                    </a:moveTo>
                    <a:lnTo>
                      <a:pt x="1429893" y="1277493"/>
                    </a:lnTo>
                    <a:lnTo>
                      <a:pt x="1429893" y="0"/>
                    </a:lnTo>
                    <a:lnTo>
                      <a:pt x="0" y="0"/>
                    </a:lnTo>
                    <a:lnTo>
                      <a:pt x="0" y="1277493"/>
                    </a:lnTo>
                    <a:close/>
                  </a:path>
                </a:pathLst>
              </a:custGeom>
              <a:ln w="9524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6C2A4FD-BE50-983F-C217-539ABF669EEA}"/>
                </a:ext>
              </a:extLst>
            </p:cNvPr>
            <p:cNvGrpSpPr/>
            <p:nvPr/>
          </p:nvGrpSpPr>
          <p:grpSpPr>
            <a:xfrm>
              <a:off x="630838" y="2994150"/>
              <a:ext cx="5923851" cy="999119"/>
              <a:chOff x="469410" y="8252012"/>
              <a:chExt cx="6986438" cy="850257"/>
            </a:xfrm>
          </p:grpSpPr>
          <p:sp>
            <p:nvSpPr>
              <p:cNvPr id="29" name="object 204">
                <a:extLst>
                  <a:ext uri="{FF2B5EF4-FFF2-40B4-BE49-F238E27FC236}">
                    <a16:creationId xmlns:a16="http://schemas.microsoft.com/office/drawing/2014/main" id="{BCA01A93-19D8-A4A6-5B72-0FEA684F998B}"/>
                  </a:ext>
                </a:extLst>
              </p:cNvPr>
              <p:cNvSpPr/>
              <p:nvPr/>
            </p:nvSpPr>
            <p:spPr>
              <a:xfrm>
                <a:off x="469410" y="8256572"/>
                <a:ext cx="1303405" cy="839091"/>
              </a:xfrm>
              <a:custGeom>
                <a:avLst/>
                <a:gdLst/>
                <a:ahLst/>
                <a:cxnLst/>
                <a:rect l="l" t="t" r="r" b="b"/>
                <a:pathLst>
                  <a:path w="6040120" h="1910079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7C3F8E-AFB4-A8FE-1C25-17098B22B3A5}"/>
                  </a:ext>
                </a:extLst>
              </p:cNvPr>
              <p:cNvSpPr txBox="1"/>
              <p:nvPr/>
            </p:nvSpPr>
            <p:spPr>
              <a:xfrm>
                <a:off x="469410" y="8264668"/>
                <a:ext cx="1303406" cy="54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일별 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하수처리 운영데이터 수집 및 </a:t>
                </a:r>
                <a:r>
                  <a:rPr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임포팅</a:t>
                </a:r>
                <a:endPara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일자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날씨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온도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PH,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BOD,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TOC 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등 핵심변수 포함</a:t>
                </a:r>
              </a:p>
            </p:txBody>
          </p:sp>
          <p:sp>
            <p:nvSpPr>
              <p:cNvPr id="31" name="object 204">
                <a:extLst>
                  <a:ext uri="{FF2B5EF4-FFF2-40B4-BE49-F238E27FC236}">
                    <a16:creationId xmlns:a16="http://schemas.microsoft.com/office/drawing/2014/main" id="{B180F359-1C4B-3791-90D9-914C714BE387}"/>
                  </a:ext>
                </a:extLst>
              </p:cNvPr>
              <p:cNvSpPr/>
              <p:nvPr/>
            </p:nvSpPr>
            <p:spPr>
              <a:xfrm>
                <a:off x="1883865" y="8263178"/>
                <a:ext cx="1303405" cy="839091"/>
              </a:xfrm>
              <a:custGeom>
                <a:avLst/>
                <a:gdLst/>
                <a:ahLst/>
                <a:cxnLst/>
                <a:rect l="l" t="t" r="r" b="b"/>
                <a:pathLst>
                  <a:path w="6040120" h="1910079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31065A-68EE-5175-1DDC-49BE0D4AFB66}"/>
                  </a:ext>
                </a:extLst>
              </p:cNvPr>
              <p:cNvSpPr txBox="1"/>
              <p:nvPr/>
            </p:nvSpPr>
            <p:spPr>
              <a:xfrm>
                <a:off x="1853912" y="8273069"/>
                <a:ext cx="1354004" cy="648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변수별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상관관계 분석</a:t>
                </a:r>
                <a:endPara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표준화 및 </a:t>
                </a:r>
                <a:r>
                  <a:rPr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전처리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이상치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결측치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처리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</a:p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시계열 데이터를 고려하여 학습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테스트 데이터 분리</a:t>
                </a:r>
              </a:p>
            </p:txBody>
          </p:sp>
          <p:sp>
            <p:nvSpPr>
              <p:cNvPr id="33" name="object 204">
                <a:extLst>
                  <a:ext uri="{FF2B5EF4-FFF2-40B4-BE49-F238E27FC236}">
                    <a16:creationId xmlns:a16="http://schemas.microsoft.com/office/drawing/2014/main" id="{53A54E41-78DF-DDFF-2C7A-B60A6794C2D9}"/>
                  </a:ext>
                </a:extLst>
              </p:cNvPr>
              <p:cNvSpPr/>
              <p:nvPr/>
            </p:nvSpPr>
            <p:spPr>
              <a:xfrm>
                <a:off x="3301148" y="8256572"/>
                <a:ext cx="1303405" cy="839091"/>
              </a:xfrm>
              <a:custGeom>
                <a:avLst/>
                <a:gdLst/>
                <a:ahLst/>
                <a:cxnLst/>
                <a:rect l="l" t="t" r="r" b="b"/>
                <a:pathLst>
                  <a:path w="6040120" h="1910079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1647C4-E3CE-5814-3D25-1A41E0418AE7}"/>
                  </a:ext>
                </a:extLst>
              </p:cNvPr>
              <p:cNvSpPr txBox="1"/>
              <p:nvPr/>
            </p:nvSpPr>
            <p:spPr>
              <a:xfrm>
                <a:off x="3301148" y="8264668"/>
                <a:ext cx="1303406" cy="748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모델 비교 및 최적 모델 도출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(ex. LSTM)</a:t>
                </a:r>
              </a:p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시간적 추이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변화에 따른 추론이 가능한 시계열 모델 활용</a:t>
                </a:r>
                <a:endPara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모델 정의 및 학습</a:t>
                </a:r>
                <a:endPara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4138" indent="-84138" algn="l">
                  <a:buFont typeface="Arial" panose="020B0604020202020204" pitchFamily="34" charset="0"/>
                  <a:buChar char="•"/>
                </a:pPr>
                <a:endPara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5" name="object 204">
                <a:extLst>
                  <a:ext uri="{FF2B5EF4-FFF2-40B4-BE49-F238E27FC236}">
                    <a16:creationId xmlns:a16="http://schemas.microsoft.com/office/drawing/2014/main" id="{399A8DE8-735F-42A1-35D4-158E4CBB136C}"/>
                  </a:ext>
                </a:extLst>
              </p:cNvPr>
              <p:cNvSpPr/>
              <p:nvPr/>
            </p:nvSpPr>
            <p:spPr>
              <a:xfrm>
                <a:off x="4715603" y="8263178"/>
                <a:ext cx="1303405" cy="839091"/>
              </a:xfrm>
              <a:custGeom>
                <a:avLst/>
                <a:gdLst/>
                <a:ahLst/>
                <a:cxnLst/>
                <a:rect l="l" t="t" r="r" b="b"/>
                <a:pathLst>
                  <a:path w="6040120" h="1910079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6350FB-0B04-3721-3D8D-8A69782894E5}"/>
                  </a:ext>
                </a:extLst>
              </p:cNvPr>
              <p:cNvSpPr txBox="1"/>
              <p:nvPr/>
            </p:nvSpPr>
            <p:spPr>
              <a:xfrm>
                <a:off x="4715603" y="8271274"/>
                <a:ext cx="1303406" cy="54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예측값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계산</a:t>
                </a:r>
                <a:endPara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슬러지 발생량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유입 및 방류수질 초과 횟수 분석</a:t>
                </a:r>
                <a:endPara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전력량 예측</a:t>
                </a:r>
              </a:p>
            </p:txBody>
          </p:sp>
          <p:sp>
            <p:nvSpPr>
              <p:cNvPr id="37" name="object 204">
                <a:extLst>
                  <a:ext uri="{FF2B5EF4-FFF2-40B4-BE49-F238E27FC236}">
                    <a16:creationId xmlns:a16="http://schemas.microsoft.com/office/drawing/2014/main" id="{8D78710D-C35C-956E-2725-26083755BAF5}"/>
                  </a:ext>
                </a:extLst>
              </p:cNvPr>
              <p:cNvSpPr/>
              <p:nvPr/>
            </p:nvSpPr>
            <p:spPr>
              <a:xfrm>
                <a:off x="6138368" y="8252012"/>
                <a:ext cx="1303405" cy="839091"/>
              </a:xfrm>
              <a:custGeom>
                <a:avLst/>
                <a:gdLst/>
                <a:ahLst/>
                <a:cxnLst/>
                <a:rect l="l" t="t" r="r" b="b"/>
                <a:pathLst>
                  <a:path w="6040120" h="1910079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 sz="13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594997-38D8-67E1-D814-69EA231650AE}"/>
                  </a:ext>
                </a:extLst>
              </p:cNvPr>
              <p:cNvSpPr txBox="1"/>
              <p:nvPr/>
            </p:nvSpPr>
            <p:spPr>
              <a:xfrm>
                <a:off x="6114404" y="8260108"/>
                <a:ext cx="1341444" cy="748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기상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슬러지 발생량 을 통한 </a:t>
                </a:r>
                <a:r>
                  <a:rPr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공정시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약품처리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처리시간에 의한 법적적합도 분석</a:t>
                </a:r>
                <a:endPara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4138" indent="-84138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전력량 등 에너지 수요 예측을 통한 에너지 효율성 향상</a:t>
                </a: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77E96C4-BE6D-B2E5-A1D2-08B25FA2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5271" y="1522517"/>
              <a:ext cx="823648" cy="83909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F8B294-BAD7-4B55-48C0-38CFA6E9C6D0}"/>
                </a:ext>
              </a:extLst>
            </p:cNvPr>
            <p:cNvSpPr txBox="1"/>
            <p:nvPr/>
          </p:nvSpPr>
          <p:spPr>
            <a:xfrm>
              <a:off x="934353" y="1140098"/>
              <a:ext cx="1062035" cy="185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solidFill>
                    <a:schemeClr val="tx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DATA</a:t>
              </a:r>
              <a:r>
                <a:rPr lang="ko-KR" altLang="en-US" sz="1300" dirty="0">
                  <a:solidFill>
                    <a:schemeClr val="tx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1300" dirty="0">
                  <a:solidFill>
                    <a:schemeClr val="tx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IMPORTING</a:t>
              </a:r>
              <a:endParaRPr lang="ko-KR" altLang="en-US" sz="1300" dirty="0">
                <a:solidFill>
                  <a:schemeClr val="tx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594C9D-6931-F1F6-3A7B-08DF3896B520}"/>
                </a:ext>
              </a:extLst>
            </p:cNvPr>
            <p:cNvSpPr txBox="1"/>
            <p:nvPr/>
          </p:nvSpPr>
          <p:spPr>
            <a:xfrm>
              <a:off x="5280842" y="1121946"/>
              <a:ext cx="898984" cy="185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solidFill>
                    <a:schemeClr val="tx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USER INSIGHT</a:t>
              </a:r>
              <a:endParaRPr lang="ko-KR" altLang="en-US" sz="1300" dirty="0">
                <a:solidFill>
                  <a:schemeClr val="tx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C93615-6793-E60D-A75A-B5964D816D50}"/>
                </a:ext>
              </a:extLst>
            </p:cNvPr>
            <p:cNvSpPr txBox="1"/>
            <p:nvPr/>
          </p:nvSpPr>
          <p:spPr>
            <a:xfrm>
              <a:off x="3016173" y="1124744"/>
              <a:ext cx="1130596" cy="185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solidFill>
                    <a:schemeClr val="tx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AUTO PREDICTION</a:t>
              </a:r>
              <a:endParaRPr lang="ko-KR" altLang="en-US" sz="1300" dirty="0">
                <a:solidFill>
                  <a:schemeClr val="tx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2E7B89-F69B-7203-353B-9564060ABF7E}"/>
                </a:ext>
              </a:extLst>
            </p:cNvPr>
            <p:cNvSpPr txBox="1"/>
            <p:nvPr/>
          </p:nvSpPr>
          <p:spPr>
            <a:xfrm>
              <a:off x="2223704" y="2226560"/>
              <a:ext cx="759444" cy="185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</a:t>
              </a:r>
              <a:r>
                <a:rPr lang="ko-KR" altLang="en-US" sz="13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endPara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D9C379B-7E31-79E4-14BE-D0391474DEF2}"/>
                </a:ext>
              </a:extLst>
            </p:cNvPr>
            <p:cNvSpPr txBox="1"/>
            <p:nvPr/>
          </p:nvSpPr>
          <p:spPr>
            <a:xfrm>
              <a:off x="3241313" y="2226560"/>
              <a:ext cx="426528" cy="185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모델링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E39BCC4-FA2B-B443-AD98-9D8C04C05158}"/>
                </a:ext>
              </a:extLst>
            </p:cNvPr>
            <p:cNvSpPr txBox="1"/>
            <p:nvPr/>
          </p:nvSpPr>
          <p:spPr>
            <a:xfrm>
              <a:off x="4318255" y="2226560"/>
              <a:ext cx="326544" cy="185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예측</a:t>
              </a:r>
            </a:p>
          </p:txBody>
        </p:sp>
        <p:sp>
          <p:nvSpPr>
            <p:cNvPr id="46" name="object 135">
              <a:extLst>
                <a:ext uri="{FF2B5EF4-FFF2-40B4-BE49-F238E27FC236}">
                  <a16:creationId xmlns:a16="http://schemas.microsoft.com/office/drawing/2014/main" id="{6A46D0CD-A6C1-BBF3-F409-A6AD0F04739A}"/>
                </a:ext>
              </a:extLst>
            </p:cNvPr>
            <p:cNvSpPr/>
            <p:nvPr/>
          </p:nvSpPr>
          <p:spPr>
            <a:xfrm>
              <a:off x="5732627" y="2501505"/>
              <a:ext cx="74600" cy="774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7" name="object 135">
              <a:extLst>
                <a:ext uri="{FF2B5EF4-FFF2-40B4-BE49-F238E27FC236}">
                  <a16:creationId xmlns:a16="http://schemas.microsoft.com/office/drawing/2014/main" id="{95FDAFFA-10D0-B675-CD06-C149A2525F9D}"/>
                </a:ext>
              </a:extLst>
            </p:cNvPr>
            <p:cNvSpPr/>
            <p:nvPr/>
          </p:nvSpPr>
          <p:spPr>
            <a:xfrm>
              <a:off x="4443452" y="2508858"/>
              <a:ext cx="74600" cy="774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8" name="object 135">
              <a:extLst>
                <a:ext uri="{FF2B5EF4-FFF2-40B4-BE49-F238E27FC236}">
                  <a16:creationId xmlns:a16="http://schemas.microsoft.com/office/drawing/2014/main" id="{D64C90F3-42C5-B10C-E23F-02641F884AE4}"/>
                </a:ext>
              </a:extLst>
            </p:cNvPr>
            <p:cNvSpPr/>
            <p:nvPr/>
          </p:nvSpPr>
          <p:spPr>
            <a:xfrm>
              <a:off x="3393859" y="2510345"/>
              <a:ext cx="74600" cy="774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9" name="object 135">
              <a:extLst>
                <a:ext uri="{FF2B5EF4-FFF2-40B4-BE49-F238E27FC236}">
                  <a16:creationId xmlns:a16="http://schemas.microsoft.com/office/drawing/2014/main" id="{8D9A44C6-459E-5CD1-737F-A6F9E02B2ABF}"/>
                </a:ext>
              </a:extLst>
            </p:cNvPr>
            <p:cNvSpPr/>
            <p:nvPr/>
          </p:nvSpPr>
          <p:spPr>
            <a:xfrm>
              <a:off x="2453712" y="2505739"/>
              <a:ext cx="74600" cy="774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0" name="object 135">
              <a:extLst>
                <a:ext uri="{FF2B5EF4-FFF2-40B4-BE49-F238E27FC236}">
                  <a16:creationId xmlns:a16="http://schemas.microsoft.com/office/drawing/2014/main" id="{C38ADC66-D473-0FC9-8850-7A675D574C92}"/>
                </a:ext>
              </a:extLst>
            </p:cNvPr>
            <p:cNvSpPr/>
            <p:nvPr/>
          </p:nvSpPr>
          <p:spPr>
            <a:xfrm>
              <a:off x="1283368" y="2491409"/>
              <a:ext cx="74600" cy="774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98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0898-C263-5343-8465-2EBF55ED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3B32E9DD-030A-44C3-507C-5AACD9B46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31470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B5C47150-6DF0-9C09-68BD-F2355A308389}"/>
              </a:ext>
            </a:extLst>
          </p:cNvPr>
          <p:cNvSpPr/>
          <p:nvPr/>
        </p:nvSpPr>
        <p:spPr>
          <a:xfrm>
            <a:off x="395857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수집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A9CEF-01A6-12B0-B880-D6B60054D149}"/>
              </a:ext>
            </a:extLst>
          </p:cNvPr>
          <p:cNvSpPr txBox="1"/>
          <p:nvPr/>
        </p:nvSpPr>
        <p:spPr>
          <a:xfrm>
            <a:off x="632520" y="1752478"/>
            <a:ext cx="8493716" cy="7023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/>
          <a:p>
            <a:pPr marL="180975" indent="-180975" algn="l" defTabSz="45720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094"/>
              </a:buClr>
              <a:buFont typeface="Arial" pitchFamily="34" charset="0"/>
              <a:buChar char="•"/>
            </a:pPr>
            <a:r>
              <a:rPr kumimoji="0" lang="en-US" altLang="ko-KR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OO</a:t>
            </a:r>
            <a:r>
              <a:rPr kumimoji="0" lang="ko-KR" altLang="en-US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환경공단 </a:t>
            </a:r>
            <a:r>
              <a:rPr kumimoji="0" lang="en-US" altLang="ko-KR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kumimoji="0" lang="ko-KR" altLang="en-US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년간 하수 데이터</a:t>
            </a:r>
            <a:r>
              <a:rPr kumimoji="0" lang="en-US" altLang="ko-KR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kumimoji="0" lang="ko-KR" altLang="en-US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엑셀</a:t>
            </a:r>
            <a:r>
              <a:rPr kumimoji="0" lang="en-US" altLang="ko-KR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: 2019 ~ 2023</a:t>
            </a:r>
            <a:r>
              <a:rPr kumimoji="0" lang="ko-KR" altLang="en-US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</a:t>
            </a:r>
            <a:endParaRPr kumimoji="0" lang="en-US" altLang="ko-KR" sz="1600" spc="-90">
              <a:solidFill>
                <a:prstClr val="black">
                  <a:lumMod val="95000"/>
                  <a:lumOff val="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975" indent="-180975" algn="l" defTabSz="45720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094"/>
              </a:buClr>
              <a:buFont typeface="Arial" pitchFamily="34" charset="0"/>
              <a:buChar char="•"/>
            </a:pPr>
            <a:r>
              <a:rPr kumimoji="0" lang="en-US" altLang="ko-KR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OO</a:t>
            </a:r>
            <a:r>
              <a:rPr kumimoji="0" lang="ko-KR" altLang="en-US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환경공단 </a:t>
            </a:r>
            <a:r>
              <a:rPr kumimoji="0" lang="en-US" altLang="ko-KR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kumimoji="0" lang="ko-KR" altLang="en-US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년간 전력량 데이터</a:t>
            </a:r>
            <a:r>
              <a:rPr kumimoji="0" lang="en-US" altLang="ko-KR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kumimoji="0" lang="ko-KR" altLang="en-US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엑셀</a:t>
            </a:r>
            <a:r>
              <a:rPr kumimoji="0" lang="en-US" altLang="ko-KR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: 2019</a:t>
            </a:r>
            <a:r>
              <a:rPr kumimoji="0" lang="ko-KR" altLang="en-US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</a:t>
            </a:r>
            <a:r>
              <a:rPr kumimoji="0" lang="en-US" altLang="ko-KR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 2023</a:t>
            </a:r>
            <a:r>
              <a:rPr kumimoji="0" lang="ko-KR" altLang="en-US" sz="16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</a:t>
            </a:r>
            <a:endParaRPr kumimoji="0" lang="ko-KR" altLang="en-US" sz="1600" spc="-90" dirty="0">
              <a:solidFill>
                <a:prstClr val="black">
                  <a:lumMod val="95000"/>
                  <a:lumOff val="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0365428B-D4EC-299F-9A24-21C4BE06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97" y="2954368"/>
            <a:ext cx="8589783" cy="258874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4628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C740-09C8-687A-5522-B449FC75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50AC48AB-C364-76E0-0C53-BEB261238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31470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분석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AE92FF83-05FE-2BEC-98CF-731172AA614E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수질데이터 상관관계</a:t>
            </a: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(Heatmap)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9722B-B203-7143-5B51-23299261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40" y="1700808"/>
            <a:ext cx="4880921" cy="46085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367F0-72C2-CE33-0033-F442349EF4ED}"/>
              </a:ext>
            </a:extLst>
          </p:cNvPr>
          <p:cNvSpPr txBox="1"/>
          <p:nvPr/>
        </p:nvSpPr>
        <p:spPr>
          <a:xfrm>
            <a:off x="532922" y="1760324"/>
            <a:ext cx="3855684" cy="222490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/>
          <a:p>
            <a:pPr marL="180975" indent="-180975" algn="l" defTabSz="457200" fontAlgn="auto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5094"/>
              </a:buClr>
              <a:buFont typeface="Arial" pitchFamily="34" charset="0"/>
              <a:buChar char="•"/>
            </a:pP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EDA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히스토그램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히트맵 변수별 분포를 토앻 정규분포 여부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데이터 변환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(ex.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로그변환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필요성 및 변수 간 관계를 유추</a:t>
            </a:r>
            <a:endParaRPr kumimoji="0" lang="en-US" altLang="ko-KR" sz="1300" spc="-90">
              <a:solidFill>
                <a:prstClr val="black">
                  <a:lumMod val="95000"/>
                  <a:lumOff val="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975" indent="-180975" algn="l" defTabSz="457200" fontAlgn="auto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5094"/>
              </a:buClr>
              <a:buFont typeface="Arial" pitchFamily="34" charset="0"/>
              <a:buChar char="•"/>
            </a:pP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수질 예측 모델링을 위한 대상 설정 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전력량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약품사용량</a:t>
            </a:r>
            <a:endParaRPr kumimoji="0" lang="en-US" altLang="ko-KR" sz="1300" spc="-90">
              <a:solidFill>
                <a:prstClr val="black">
                  <a:lumMod val="95000"/>
                  <a:lumOff val="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975" indent="-180975" algn="l" defTabSz="457200" fontAlgn="auto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5094"/>
              </a:buClr>
              <a:buFont typeface="Arial" pitchFamily="34" charset="0"/>
              <a:buChar char="•"/>
            </a:pP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전력량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약품사용량에 영향을 미치는 요인 분석</a:t>
            </a:r>
            <a:b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수질변수 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BOD, TOC, TN, TP, SS</a:t>
            </a:r>
            <a:b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운영변수 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처리공정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슬러지처리방법 등</a:t>
            </a:r>
            <a:b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환경변수 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강수량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기온</a:t>
            </a:r>
            <a:r>
              <a:rPr kumimoji="0" lang="en-US" altLang="ko-KR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sz="1300" spc="-9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계쩔 등</a:t>
            </a:r>
            <a:endParaRPr kumimoji="0" lang="en-US" altLang="ko-KR" sz="1300" spc="-90">
              <a:solidFill>
                <a:prstClr val="black">
                  <a:lumMod val="95000"/>
                  <a:lumOff val="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3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83054-98DB-1093-4552-3A45AC9D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A420F203-F29F-C6CE-822D-75C9FD722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80132"/>
            <a:ext cx="45624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탐색적 데이터 분석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(EDA)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FE4C3BC8-D704-F87C-C45C-404DDEE2865A}"/>
              </a:ext>
            </a:extLst>
          </p:cNvPr>
          <p:cNvSpPr/>
          <p:nvPr/>
        </p:nvSpPr>
        <p:spPr>
          <a:xfrm>
            <a:off x="417123" y="950176"/>
            <a:ext cx="4087283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결측치 및 중복값 통계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BCA5DDA-1847-6201-1198-C895CA10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11" y="2060848"/>
            <a:ext cx="8509272" cy="384697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976016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8916</TotalTime>
  <Words>805</Words>
  <Application>Microsoft Office PowerPoint</Application>
  <PresentationFormat>A4 용지(210x297mm)</PresentationFormat>
  <Paragraphs>129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맑은 고딕</vt:lpstr>
      <vt:lpstr>KoPub돋움체 Light</vt:lpstr>
      <vt:lpstr>Rix고딕 M</vt:lpstr>
      <vt:lpstr>나눔고딕 ExtraBold</vt:lpstr>
      <vt:lpstr>KoPub돋움체 Medium</vt:lpstr>
      <vt:lpstr>KoPub돋움체 Bold</vt:lpstr>
      <vt:lpstr>Arial</vt:lpstr>
      <vt:lpstr>나눔바른고딕</vt:lpstr>
      <vt:lpstr>굴림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통로이미지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디비비전(주)</dc:creator>
  <cp:lastModifiedBy>대성 안</cp:lastModifiedBy>
  <cp:revision>541</cp:revision>
  <cp:lastPrinted>2019-04-09T06:54:25Z</cp:lastPrinted>
  <dcterms:created xsi:type="dcterms:W3CDTF">2007-11-11T16:17:21Z</dcterms:created>
  <dcterms:modified xsi:type="dcterms:W3CDTF">2025-01-10T03:42:51Z</dcterms:modified>
</cp:coreProperties>
</file>